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885" r:id="rId2"/>
    <p:sldId id="443" r:id="rId3"/>
    <p:sldId id="400" r:id="rId4"/>
    <p:sldId id="522" r:id="rId5"/>
    <p:sldId id="890" r:id="rId6"/>
    <p:sldId id="512" r:id="rId7"/>
    <p:sldId id="565" r:id="rId8"/>
    <p:sldId id="913" r:id="rId9"/>
    <p:sldId id="898" r:id="rId10"/>
    <p:sldId id="905" r:id="rId11"/>
    <p:sldId id="906" r:id="rId12"/>
    <p:sldId id="891" r:id="rId13"/>
    <p:sldId id="907" r:id="rId14"/>
    <p:sldId id="908" r:id="rId15"/>
    <p:sldId id="910" r:id="rId16"/>
    <p:sldId id="914" r:id="rId17"/>
    <p:sldId id="566" r:id="rId18"/>
    <p:sldId id="892" r:id="rId19"/>
    <p:sldId id="893" r:id="rId20"/>
    <p:sldId id="922" r:id="rId21"/>
    <p:sldId id="915" r:id="rId22"/>
    <p:sldId id="567" r:id="rId23"/>
    <p:sldId id="524" r:id="rId24"/>
    <p:sldId id="894" r:id="rId25"/>
    <p:sldId id="921" r:id="rId26"/>
    <p:sldId id="916" r:id="rId27"/>
    <p:sldId id="569" r:id="rId28"/>
    <p:sldId id="526" r:id="rId29"/>
    <p:sldId id="895" r:id="rId30"/>
    <p:sldId id="920" r:id="rId31"/>
    <p:sldId id="917" r:id="rId32"/>
    <p:sldId id="570" r:id="rId33"/>
    <p:sldId id="928" r:id="rId34"/>
    <p:sldId id="896" r:id="rId35"/>
    <p:sldId id="919" r:id="rId36"/>
    <p:sldId id="918" r:id="rId37"/>
    <p:sldId id="571" r:id="rId38"/>
    <p:sldId id="929" r:id="rId39"/>
    <p:sldId id="897" r:id="rId40"/>
    <p:sldId id="911" r:id="rId41"/>
    <p:sldId id="935" r:id="rId42"/>
    <p:sldId id="936" r:id="rId43"/>
    <p:sldId id="519" r:id="rId44"/>
    <p:sldId id="617" r:id="rId45"/>
    <p:sldId id="541" r:id="rId46"/>
    <p:sldId id="534" r:id="rId47"/>
    <p:sldId id="930" r:id="rId48"/>
    <p:sldId id="901" r:id="rId49"/>
    <p:sldId id="900" r:id="rId50"/>
    <p:sldId id="931" r:id="rId51"/>
    <p:sldId id="903" r:id="rId52"/>
    <p:sldId id="902" r:id="rId53"/>
    <p:sldId id="912" r:id="rId54"/>
    <p:sldId id="887" r:id="rId55"/>
    <p:sldId id="888" r:id="rId56"/>
    <p:sldId id="889" r:id="rId57"/>
    <p:sldId id="923" r:id="rId58"/>
    <p:sldId id="934" r:id="rId59"/>
    <p:sldId id="924" r:id="rId60"/>
    <p:sldId id="925" r:id="rId61"/>
    <p:sldId id="927" r:id="rId62"/>
    <p:sldId id="932" r:id="rId63"/>
    <p:sldId id="883" r:id="rId64"/>
    <p:sldId id="886" r:id="rId65"/>
    <p:sldId id="623" r:id="rId66"/>
    <p:sldId id="839" r:id="rId67"/>
    <p:sldId id="622" r:id="rId68"/>
    <p:sldId id="268" r:id="rId69"/>
  </p:sldIdLst>
  <p:sldSz cx="12192000" cy="6858000"/>
  <p:notesSz cx="6858000" cy="9144000"/>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2B278B4-8E24-4841-8E1F-29E48F88B399}">
          <p14:sldIdLst>
            <p14:sldId id="885"/>
            <p14:sldId id="443"/>
            <p14:sldId id="400"/>
          </p14:sldIdLst>
        </p14:section>
        <p14:section name="Section 1" id="{581EDE0B-5437-42C0-8CA3-C26622784DBB}">
          <p14:sldIdLst>
            <p14:sldId id="522"/>
            <p14:sldId id="890"/>
            <p14:sldId id="512"/>
            <p14:sldId id="565"/>
            <p14:sldId id="913"/>
            <p14:sldId id="898"/>
            <p14:sldId id="905"/>
            <p14:sldId id="906"/>
            <p14:sldId id="891"/>
            <p14:sldId id="907"/>
            <p14:sldId id="908"/>
            <p14:sldId id="910"/>
            <p14:sldId id="914"/>
            <p14:sldId id="566"/>
            <p14:sldId id="892"/>
            <p14:sldId id="893"/>
            <p14:sldId id="922"/>
            <p14:sldId id="915"/>
            <p14:sldId id="567"/>
            <p14:sldId id="524"/>
            <p14:sldId id="894"/>
            <p14:sldId id="921"/>
            <p14:sldId id="916"/>
            <p14:sldId id="569"/>
            <p14:sldId id="526"/>
            <p14:sldId id="895"/>
            <p14:sldId id="920"/>
            <p14:sldId id="917"/>
            <p14:sldId id="570"/>
            <p14:sldId id="928"/>
            <p14:sldId id="896"/>
            <p14:sldId id="919"/>
            <p14:sldId id="918"/>
            <p14:sldId id="571"/>
            <p14:sldId id="929"/>
            <p14:sldId id="897"/>
            <p14:sldId id="911"/>
            <p14:sldId id="935"/>
            <p14:sldId id="936"/>
            <p14:sldId id="519"/>
            <p14:sldId id="617"/>
          </p14:sldIdLst>
        </p14:section>
        <p14:section name="Section 2" id="{D90F13FF-ED0E-4DE0-AA00-387987B0CA2C}">
          <p14:sldIdLst>
            <p14:sldId id="541"/>
            <p14:sldId id="534"/>
            <p14:sldId id="930"/>
            <p14:sldId id="901"/>
            <p14:sldId id="900"/>
            <p14:sldId id="931"/>
            <p14:sldId id="903"/>
            <p14:sldId id="902"/>
            <p14:sldId id="912"/>
          </p14:sldIdLst>
        </p14:section>
        <p14:section name="Section 3" id="{E864364E-F790-4854-86D2-579E473CA72E}">
          <p14:sldIdLst>
            <p14:sldId id="887"/>
            <p14:sldId id="888"/>
            <p14:sldId id="889"/>
            <p14:sldId id="923"/>
            <p14:sldId id="934"/>
            <p14:sldId id="924"/>
            <p14:sldId id="925"/>
            <p14:sldId id="927"/>
            <p14:sldId id="932"/>
          </p14:sldIdLst>
        </p14:section>
        <p14:section name="Wrap up" id="{ADE5ECD3-B120-4058-8F20-7FC3553B8954}">
          <p14:sldIdLst>
            <p14:sldId id="883"/>
            <p14:sldId id="886"/>
            <p14:sldId id="623"/>
            <p14:sldId id="839"/>
            <p14:sldId id="622"/>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0" clrIdx="0">
    <p:extLst>
      <p:ext uri="{19B8F6BF-5375-455C-9EA6-DF929625EA0E}">
        <p15:presenceInfo xmlns:p15="http://schemas.microsoft.com/office/powerpoint/2012/main" userId="S-1-5-21-1407069837-2091007605-538272213-25781389" providerId="AD"/>
      </p:ext>
    </p:extLst>
  </p:cmAuthor>
  <p:cmAuthor id="2" name="Charrette, Jen" initials="CJ" lastIdx="5" clrIdx="1">
    <p:extLst>
      <p:ext uri="{19B8F6BF-5375-455C-9EA6-DF929625EA0E}">
        <p15:presenceInfo xmlns:p15="http://schemas.microsoft.com/office/powerpoint/2012/main" userId="Charrette, Jen" providerId="None"/>
      </p:ext>
    </p:extLst>
  </p:cmAuthor>
  <p:cmAuthor id="3" name="Yoshii, June" initials="YJ" lastIdx="30" clrIdx="2">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4A7"/>
    <a:srgbClr val="F2F2F2"/>
    <a:srgbClr val="E7E8EA"/>
    <a:srgbClr val="996633"/>
    <a:srgbClr val="16966D"/>
    <a:srgbClr val="36C2B3"/>
    <a:srgbClr val="2D75E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8" autoAdjust="0"/>
    <p:restoredTop sz="57699" autoAdjust="0"/>
  </p:normalViewPr>
  <p:slideViewPr>
    <p:cSldViewPr snapToGrid="0" snapToObjects="1" showGuides="1">
      <p:cViewPr varScale="1">
        <p:scale>
          <a:sx n="41" d="100"/>
          <a:sy n="41" d="100"/>
        </p:scale>
        <p:origin x="2148" y="42"/>
      </p:cViewPr>
      <p:guideLst>
        <p:guide orient="horz" pos="2160"/>
        <p:guide pos="3840"/>
      </p:guideLst>
    </p:cSldViewPr>
  </p:slideViewPr>
  <p:outlineViewPr>
    <p:cViewPr>
      <p:scale>
        <a:sx n="33" d="100"/>
        <a:sy n="33" d="100"/>
      </p:scale>
      <p:origin x="0" y="-15258"/>
    </p:cViewPr>
  </p:outlineViewPr>
  <p:notesTextViewPr>
    <p:cViewPr>
      <p:scale>
        <a:sx n="1" d="1"/>
        <a:sy n="1" d="1"/>
      </p:scale>
      <p:origin x="0" y="0"/>
    </p:cViewPr>
  </p:notesTextViewPr>
  <p:sorterViewPr>
    <p:cViewPr>
      <p:scale>
        <a:sx n="100" d="100"/>
        <a:sy n="100" d="100"/>
      </p:scale>
      <p:origin x="0" y="-4194"/>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1/12/2022</a:t>
            </a:fld>
            <a:endParaRPr lang="en-US" dirty="0"/>
          </a:p>
        </p:txBody>
      </p:sp>
      <p:sp>
        <p:nvSpPr>
          <p:cNvPr id="4" name="Footer Placeholder 3">
            <a:extLst>
              <a:ext uri="{FF2B5EF4-FFF2-40B4-BE49-F238E27FC236}">
                <a16:creationId xmlns=""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1.awsstatic.com/whitepapers/architecture/AWS-Performance-Efficiency-Pillar.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1.awsstatic.com/whitepapers/architecture/AWS-Cost-Optimization-Pillar.pd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premiumsupport/technology/trusted-advisor/best-practice-checklis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aws.amazon.com/premiumsupport/technology/trusted-advisor/best-practice-checklist/" TargetMode="External"/><Relationship Id="rId5" Type="http://schemas.openxmlformats.org/officeDocument/2006/relationships/hyperlink" Target="https://wellarchitectedlabs.com/" TargetMode="External"/><Relationship Id="rId4" Type="http://schemas.openxmlformats.org/officeDocument/2006/relationships/hyperlink" Target="https://d1.awsstatic.com/whitepapers/architecture/AWS_Well-Architected_Framework.pdf"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llarchitectedlabs.co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ws.amazon.com/partners/find/results/?facets='Program+:+Well+Architected'&amp;size=10&amp;start=0&amp;sort=Relevance&amp;view=Grid" TargetMode="External"/><Relationship Id="rId5" Type="http://schemas.openxmlformats.org/officeDocument/2006/relationships/hyperlink" Target="https://console.aws.amazon.com/wellarchitected/" TargetMode="External"/><Relationship Id="rId4" Type="http://schemas.openxmlformats.org/officeDocument/2006/relationships/hyperlink" Target="https://aws.amazon.com/well-architected-too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16992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Here’s the background of the company whose architecture </a:t>
            </a:r>
            <a:r>
              <a:rPr lang="en-US" sz="1100" b="0" kern="1200" dirty="0" smtClean="0">
                <a:solidFill>
                  <a:schemeClr val="tx1"/>
                </a:solidFill>
                <a:effectLst/>
                <a:latin typeface="+mn-lt"/>
                <a:ea typeface="+mn-ea"/>
                <a:cs typeface="+mn-cs"/>
              </a:rPr>
              <a:t>we </a:t>
            </a:r>
            <a:r>
              <a:rPr lang="en-US" sz="1100" b="0" kern="1200" dirty="0">
                <a:solidFill>
                  <a:schemeClr val="tx1"/>
                </a:solidFill>
                <a:effectLst/>
                <a:latin typeface="+mn-lt"/>
                <a:ea typeface="+mn-ea"/>
                <a:cs typeface="+mn-cs"/>
              </a:rPr>
              <a:t>will be reviewing:</a:t>
            </a:r>
          </a:p>
          <a:p>
            <a:endParaRPr lang="en-US" sz="1100" b="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AnyCompany Corporation was founded in 2008 by John</a:t>
            </a:r>
            <a:r>
              <a:rPr lang="en-US" sz="1100" kern="1200" baseline="0" dirty="0">
                <a:solidFill>
                  <a:schemeClr val="tx1"/>
                </a:solidFill>
                <a:effectLst/>
                <a:latin typeface="+mn-lt"/>
                <a:ea typeface="+mn-ea"/>
                <a:cs typeface="+mn-cs"/>
              </a:rPr>
              <a:t> Doe</a:t>
            </a:r>
            <a:r>
              <a:rPr lang="en-US" sz="1100" kern="1200" dirty="0">
                <a:solidFill>
                  <a:schemeClr val="tx1"/>
                </a:solidFill>
                <a:effectLst/>
                <a:latin typeface="+mn-lt"/>
                <a:ea typeface="+mn-ea"/>
                <a:cs typeface="+mn-cs"/>
              </a:rPr>
              <a:t>. It sells high-quality three-dimensional (3D) printed cityscapes of neighborhoods that enable you to see individual buildings and trees. The cityscapes are printed in color, with brickwork, roofs, gardens, and even cars in their correct coloration.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company is about to apply for private investment to fund their growth until their initial public offering (IPO). John and the board have asked you to perform an independent review of their technology platform to make sure that it will pass due diligence.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John was interested in using cloud computing from the start. In 2008, he created an account with AWS and spun up his first Amazon Elastic Compute Cloud (Amazon EC2) instance. Over the years, the architecture of the AnyCompany platform has evolved. John now has a team of five technologists who write and operate all the technology in the organization. John still writes core code for extracting structure from motion, but he has given the AWS account root user credentials to the rest of his team to manage.</a:t>
            </a:r>
          </a:p>
        </p:txBody>
      </p:sp>
    </p:spTree>
    <p:extLst>
      <p:ext uri="{BB962C8B-B14F-4D97-AF65-F5344CB8AC3E}">
        <p14:creationId xmlns:p14="http://schemas.microsoft.com/office/powerpoint/2010/main" val="8502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AnyCompany Corporation has three main departments:</a:t>
            </a:r>
          </a:p>
          <a:p>
            <a:pPr marL="171450" lvl="0" indent="-171450">
              <a:buFont typeface="Arial" panose="020B0604020202020204" pitchFamily="34" charset="0"/>
              <a:buChar char="•"/>
            </a:pPr>
            <a:r>
              <a:rPr lang="en-US" sz="1100" dirty="0"/>
              <a:t>Fly and Snap – image acquisition, preprocessing, and storage</a:t>
            </a:r>
          </a:p>
          <a:p>
            <a:pPr marL="171450" lvl="0" indent="-171450">
              <a:buFont typeface="Arial" panose="020B0604020202020204" pitchFamily="34" charset="0"/>
              <a:buChar char="•"/>
            </a:pPr>
            <a:r>
              <a:rPr lang="en-US" sz="1100" dirty="0"/>
              <a:t>Show and Sell – promoting, selling, and working with customers</a:t>
            </a:r>
          </a:p>
          <a:p>
            <a:pPr marL="171450" lvl="0" indent="-171450">
              <a:buFont typeface="Arial" panose="020B0604020202020204" pitchFamily="34" charset="0"/>
              <a:buChar char="•"/>
            </a:pPr>
            <a:r>
              <a:rPr lang="en-US" sz="1100" dirty="0"/>
              <a:t>Make and Ship – manufacturing of products and delivery</a:t>
            </a:r>
          </a:p>
          <a:p>
            <a:endParaRPr lang="en-US" sz="1100" dirty="0"/>
          </a:p>
          <a:p>
            <a:r>
              <a:rPr lang="en-US" sz="1100" dirty="0"/>
              <a:t>The high-level design for the AnyCompany platform looks like the organizational structure of the company.</a:t>
            </a:r>
          </a:p>
        </p:txBody>
      </p:sp>
    </p:spTree>
    <p:extLst>
      <p:ext uri="{BB962C8B-B14F-4D97-AF65-F5344CB8AC3E}">
        <p14:creationId xmlns:p14="http://schemas.microsoft.com/office/powerpoint/2010/main" val="422598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64181"/>
          </a:xfrm>
        </p:spPr>
        <p:txBody>
          <a:bodyPr/>
          <a:lstStyle/>
          <a:p>
            <a:r>
              <a:rPr lang="en-US" sz="1100" b="1" kern="1200" dirty="0">
                <a:solidFill>
                  <a:schemeClr val="tx1"/>
                </a:solidFill>
                <a:effectLst/>
                <a:latin typeface="+mn-lt"/>
                <a:ea typeface="+mn-ea"/>
                <a:cs typeface="+mn-cs"/>
              </a:rPr>
              <a:t>Fly and Snap</a:t>
            </a:r>
          </a:p>
          <a:p>
            <a:r>
              <a:rPr lang="en-US" sz="1100" kern="1200" dirty="0">
                <a:solidFill>
                  <a:schemeClr val="tx1"/>
                </a:solidFill>
                <a:effectLst/>
                <a:latin typeface="+mn-lt"/>
                <a:ea typeface="+mn-ea"/>
                <a:cs typeface="+mn-cs"/>
              </a:rPr>
              <a:t>Multiple devices (currently, camera and video cameras) are mounted on lightweight aircraft that capture imagery of major cities, including famous locations, on a scheduled basis. Each device generates imagery assets that are time-stamped with a clock that is synchronized with the aircraft’s clock. The imagery assets are streamed to the onboard </a:t>
            </a:r>
            <a:r>
              <a:rPr lang="en-US" sz="1100" b="1" kern="1200" dirty="0">
                <a:solidFill>
                  <a:schemeClr val="tx1"/>
                </a:solidFill>
                <a:effectLst/>
                <a:latin typeface="+mn-lt"/>
                <a:ea typeface="+mn-ea"/>
                <a:cs typeface="+mn-cs"/>
              </a:rPr>
              <a:t>Capture machine</a:t>
            </a:r>
            <a:r>
              <a:rPr lang="en-US" sz="1100" kern="1200" dirty="0">
                <a:solidFill>
                  <a:schemeClr val="tx1"/>
                </a:solidFill>
                <a:effectLst/>
                <a:latin typeface="+mn-lt"/>
                <a:ea typeface="+mn-ea"/>
                <a:cs typeface="+mn-cs"/>
              </a:rPr>
              <a:t> that has an external </a:t>
            </a:r>
            <a:r>
              <a:rPr lang="en-US" sz="1100" b="1" kern="1200" dirty="0">
                <a:solidFill>
                  <a:schemeClr val="tx1"/>
                </a:solidFill>
                <a:effectLst/>
                <a:latin typeface="+mn-lt"/>
                <a:ea typeface="+mn-ea"/>
                <a:cs typeface="+mn-cs"/>
              </a:rPr>
              <a:t>storage array</a:t>
            </a:r>
            <a:r>
              <a:rPr lang="en-US" sz="1100" kern="1200" dirty="0">
                <a:solidFill>
                  <a:schemeClr val="tx1"/>
                </a:solidFill>
                <a:effectLst/>
                <a:latin typeface="+mn-lt"/>
                <a:ea typeface="+mn-ea"/>
                <a:cs typeface="+mn-cs"/>
              </a:rPr>
              <a:t>. The Capture machine is also connected to the aircraft’s flight system and continuously captures navigation data—such</a:t>
            </a:r>
            <a:r>
              <a:rPr lang="en-US" sz="1100" kern="1200" baseline="0" dirty="0">
                <a:solidFill>
                  <a:schemeClr val="tx1"/>
                </a:solidFill>
                <a:effectLst/>
                <a:latin typeface="+mn-lt"/>
                <a:ea typeface="+mn-ea"/>
                <a:cs typeface="+mn-cs"/>
              </a:rPr>
              <a:t> as </a:t>
            </a:r>
            <a:r>
              <a:rPr lang="en-US" sz="1100" kern="1200" dirty="0">
                <a:solidFill>
                  <a:schemeClr val="tx1"/>
                </a:solidFill>
                <a:effectLst/>
                <a:latin typeface="+mn-lt"/>
                <a:ea typeface="+mn-ea"/>
                <a:cs typeface="+mn-cs"/>
              </a:rPr>
              <a:t>global positioning system (GPS) data, compass readings, and elevation.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it returns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to base, the storage array is disconnected and taken into an ingest bay. Here, the storage array is connected to an </a:t>
            </a:r>
            <a:r>
              <a:rPr lang="en-US" sz="1100" b="1" kern="1200" dirty="0">
                <a:solidFill>
                  <a:schemeClr val="tx1"/>
                </a:solidFill>
                <a:effectLst/>
                <a:latin typeface="+mn-lt"/>
                <a:ea typeface="+mn-ea"/>
                <a:cs typeface="+mn-cs"/>
              </a:rPr>
              <a:t>Ingest machine.</a:t>
            </a:r>
            <a:r>
              <a:rPr lang="en-US" sz="1100" kern="1200" dirty="0">
                <a:solidFill>
                  <a:schemeClr val="tx1"/>
                </a:solidFill>
                <a:effectLst/>
                <a:latin typeface="+mn-lt"/>
                <a:ea typeface="+mn-ea"/>
                <a:cs typeface="+mn-cs"/>
              </a:rPr>
              <a:t> The Ingest machine creates a compressed archive of the storage array and uses file transfer protocol (FTP) to send it to an EC2 instance </a:t>
            </a:r>
            <a:r>
              <a:rPr lang="en-US" sz="1100" b="1" kern="1200" dirty="0">
                <a:solidFill>
                  <a:schemeClr val="tx1"/>
                </a:solidFill>
                <a:effectLst/>
                <a:latin typeface="+mn-lt"/>
                <a:ea typeface="+mn-ea"/>
                <a:cs typeface="+mn-cs"/>
              </a:rPr>
              <a:t>Preprocessor machine</a:t>
            </a:r>
            <a:r>
              <a:rPr lang="en-US" sz="1100" kern="1200" dirty="0">
                <a:solidFill>
                  <a:schemeClr val="tx1"/>
                </a:solidFill>
                <a:effectLst/>
                <a:latin typeface="+mn-lt"/>
                <a:ea typeface="+mn-ea"/>
                <a:cs typeface="+mn-cs"/>
              </a:rPr>
              <a:t>. After the storage array has been processed, the archive is written to </a:t>
            </a:r>
            <a:r>
              <a:rPr lang="en-US" sz="1100" b="1" kern="1200" dirty="0">
                <a:solidFill>
                  <a:schemeClr val="tx1"/>
                </a:solidFill>
                <a:effectLst/>
                <a:latin typeface="+mn-lt"/>
                <a:ea typeface="+mn-ea"/>
                <a:cs typeface="+mn-cs"/>
              </a:rPr>
              <a:t>tape</a:t>
            </a:r>
            <a:r>
              <a:rPr lang="en-US" sz="1100" kern="1200" dirty="0">
                <a:solidFill>
                  <a:schemeClr val="tx1"/>
                </a:solidFill>
                <a:effectLst/>
                <a:latin typeface="+mn-lt"/>
                <a:ea typeface="+mn-ea"/>
                <a:cs typeface="+mn-cs"/>
              </a:rPr>
              <a:t> (for backup). The storage array is then cleared and ready for the next flight. Tapes are held offsite by a third-party backup provider.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Preprocessor machine periodically processes new datasets that have been uploaded to it. It extracts all the imagery assets and stores them in an </a:t>
            </a:r>
            <a:r>
              <a:rPr lang="en-US" sz="1100" b="1" kern="1200" dirty="0">
                <a:solidFill>
                  <a:schemeClr val="tx1"/>
                </a:solidFill>
                <a:effectLst/>
                <a:latin typeface="+mn-lt"/>
                <a:ea typeface="+mn-ea"/>
                <a:cs typeface="+mn-cs"/>
              </a:rPr>
              <a:t>Amazon Simple Storage Service (Amazon S3)</a:t>
            </a:r>
            <a:r>
              <a:rPr lang="en-US" sz="1100" kern="1200" dirty="0">
                <a:solidFill>
                  <a:schemeClr val="tx1"/>
                </a:solidFill>
                <a:effectLst/>
                <a:latin typeface="+mn-lt"/>
                <a:ea typeface="+mn-ea"/>
                <a:cs typeface="+mn-cs"/>
              </a:rPr>
              <a:t> bucket. It notifies the Imagery service about the files and provides it with the flight information. The </a:t>
            </a:r>
            <a:r>
              <a:rPr lang="en-US" sz="1100" b="1" kern="1200" dirty="0">
                <a:solidFill>
                  <a:schemeClr val="tx1"/>
                </a:solidFill>
                <a:effectLst/>
                <a:latin typeface="+mn-lt"/>
                <a:ea typeface="+mn-ea"/>
                <a:cs typeface="+mn-cs"/>
              </a:rPr>
              <a:t>Imagery service</a:t>
            </a:r>
            <a:r>
              <a:rPr lang="en-US" sz="1100" kern="1200" dirty="0">
                <a:solidFill>
                  <a:schemeClr val="tx1"/>
                </a:solidFill>
                <a:effectLst/>
                <a:latin typeface="+mn-lt"/>
                <a:ea typeface="+mn-ea"/>
                <a:cs typeface="+mn-cs"/>
              </a:rPr>
              <a:t> uses the flight information to compute a 3D orientation and location for every moment of the flight, which it correlates to the imagery file timestamps. This information is stored in a </a:t>
            </a:r>
            <a:r>
              <a:rPr lang="en-US" sz="1100" b="1" kern="1200" dirty="0">
                <a:solidFill>
                  <a:schemeClr val="tx1"/>
                </a:solidFill>
                <a:effectLst/>
                <a:latin typeface="+mn-lt"/>
                <a:ea typeface="+mn-ea"/>
                <a:cs typeface="+mn-cs"/>
              </a:rPr>
              <a:t>relational database management system (RDBMS)</a:t>
            </a:r>
            <a:r>
              <a:rPr lang="en-US" sz="1100" kern="1200" dirty="0">
                <a:solidFill>
                  <a:schemeClr val="tx1"/>
                </a:solidFill>
                <a:effectLst/>
                <a:latin typeface="+mn-lt"/>
                <a:ea typeface="+mn-ea"/>
                <a:cs typeface="+mn-cs"/>
              </a:rPr>
              <a:t> that is based in Amazon EC2, with links to the imagery assets in Amazon S3.</a:t>
            </a:r>
          </a:p>
        </p:txBody>
      </p:sp>
    </p:spTree>
    <p:extLst>
      <p:ext uri="{BB962C8B-B14F-4D97-AF65-F5344CB8AC3E}">
        <p14:creationId xmlns:p14="http://schemas.microsoft.com/office/powerpoint/2010/main" val="228995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5176"/>
          </a:xfrm>
        </p:spPr>
        <p:txBody>
          <a:bodyPr/>
          <a:lstStyle/>
          <a:p>
            <a:r>
              <a:rPr lang="en-US" sz="1100" b="1" kern="1200" dirty="0">
                <a:solidFill>
                  <a:schemeClr val="tx1"/>
                </a:solidFill>
                <a:effectLst/>
                <a:latin typeface="+mn-lt"/>
                <a:ea typeface="+mn-ea"/>
                <a:cs typeface="+mn-cs"/>
              </a:rPr>
              <a:t>Show and Sell</a:t>
            </a:r>
          </a:p>
          <a:p>
            <a:r>
              <a:rPr lang="en-US" sz="1100" kern="1200" dirty="0">
                <a:solidFill>
                  <a:schemeClr val="tx1"/>
                </a:solidFill>
                <a:effectLst/>
                <a:latin typeface="+mn-lt"/>
                <a:ea typeface="+mn-ea"/>
                <a:cs typeface="+mn-cs"/>
              </a:rPr>
              <a:t>When customers visit the AnyCompany </a:t>
            </a:r>
            <a:r>
              <a:rPr lang="en-US" sz="1100" b="1" kern="1200" dirty="0">
                <a:solidFill>
                  <a:schemeClr val="tx1"/>
                </a:solidFill>
                <a:effectLst/>
                <a:latin typeface="+mn-lt"/>
                <a:ea typeface="+mn-ea"/>
                <a:cs typeface="+mn-cs"/>
              </a:rPr>
              <a:t>website</a:t>
            </a:r>
            <a:r>
              <a:rPr lang="en-US" sz="1100" b="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they can see images and videos of the physical product. These images are in a variety of formats (for</a:t>
            </a:r>
            <a:r>
              <a:rPr lang="en-US" sz="1100" kern="1200" baseline="0" dirty="0">
                <a:solidFill>
                  <a:schemeClr val="tx1"/>
                </a:solidFill>
                <a:effectLst/>
                <a:latin typeface="+mn-lt"/>
                <a:ea typeface="+mn-ea"/>
                <a:cs typeface="+mn-cs"/>
              </a:rPr>
              <a:t> example, a</a:t>
            </a:r>
            <a:r>
              <a:rPr lang="en-US" sz="1100" kern="1200" dirty="0">
                <a:solidFill>
                  <a:schemeClr val="tx1"/>
                </a:solidFill>
                <a:effectLst/>
                <a:latin typeface="+mn-lt"/>
                <a:ea typeface="+mn-ea"/>
                <a:cs typeface="+mn-cs"/>
              </a:rPr>
              <a:t> large-scale, walk-around map). The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uses </a:t>
            </a:r>
            <a:r>
              <a:rPr lang="en-US" sz="1100" b="1" kern="1200" dirty="0">
                <a:solidFill>
                  <a:schemeClr val="tx1"/>
                </a:solidFill>
                <a:effectLst/>
                <a:latin typeface="+mn-lt"/>
                <a:ea typeface="+mn-ea"/>
                <a:cs typeface="+mn-cs"/>
              </a:rPr>
              <a:t>Elastic Load Balancing</a:t>
            </a:r>
            <a:r>
              <a:rPr lang="en-US" sz="1100" kern="1200" dirty="0">
                <a:solidFill>
                  <a:schemeClr val="tx1"/>
                </a:solidFill>
                <a:effectLst/>
                <a:latin typeface="+mn-lt"/>
                <a:ea typeface="+mn-ea"/>
                <a:cs typeface="+mn-cs"/>
              </a:rPr>
              <a:t> with Hypertext Transfer Protocol Secure (HTTPS), and an </a:t>
            </a:r>
            <a:r>
              <a:rPr lang="en-US" sz="1100" b="1" kern="1200" dirty="0">
                <a:solidFill>
                  <a:schemeClr val="tx1"/>
                </a:solidFill>
                <a:effectLst/>
                <a:latin typeface="+mn-lt"/>
                <a:ea typeface="+mn-ea"/>
                <a:cs typeface="+mn-cs"/>
              </a:rPr>
              <a:t>Auto Scaling group</a:t>
            </a:r>
            <a:r>
              <a:rPr lang="en-US" sz="1100" kern="1200" dirty="0">
                <a:solidFill>
                  <a:schemeClr val="tx1"/>
                </a:solidFill>
                <a:effectLst/>
                <a:latin typeface="+mn-lt"/>
                <a:ea typeface="+mn-ea"/>
                <a:cs typeface="+mn-cs"/>
              </a:rPr>
              <a:t> of EC2 instances that run a content management system. Static website assets are stored in an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Customers can select a location on a map and see a video preview of their cityscape. Customers can also choose the physical size of the map, choose the color scheme (available in white, monochrome, or full color), and have the option to place light-emitting diode (LED) holes in the map to build illuminated maps. The </a:t>
            </a:r>
            <a:r>
              <a:rPr lang="en-US" sz="1100" b="1" kern="1200" dirty="0">
                <a:solidFill>
                  <a:schemeClr val="tx1"/>
                </a:solidFill>
                <a:effectLst/>
                <a:latin typeface="+mn-lt"/>
                <a:ea typeface="+mn-ea"/>
                <a:cs typeface="+mn-cs"/>
              </a:rPr>
              <a:t>Mapping service</a:t>
            </a:r>
            <a:r>
              <a:rPr lang="en-US" sz="1100" kern="1200" dirty="0">
                <a:solidFill>
                  <a:schemeClr val="tx1"/>
                </a:solidFill>
                <a:effectLst/>
                <a:latin typeface="+mn-lt"/>
                <a:ea typeface="+mn-ea"/>
                <a:cs typeface="+mn-cs"/>
              </a:rPr>
              <a:t> correlates the map location input from the website with the </a:t>
            </a:r>
            <a:r>
              <a:rPr lang="en-US" sz="1100" b="1" kern="1200" dirty="0">
                <a:solidFill>
                  <a:schemeClr val="tx1"/>
                </a:solidFill>
                <a:effectLst/>
                <a:latin typeface="+mn-lt"/>
                <a:ea typeface="+mn-ea"/>
                <a:cs typeface="+mn-cs"/>
              </a:rPr>
              <a:t>Imagery service </a:t>
            </a:r>
            <a:r>
              <a:rPr lang="en-US" sz="1100" kern="1200" dirty="0">
                <a:solidFill>
                  <a:schemeClr val="tx1"/>
                </a:solidFill>
                <a:effectLst/>
                <a:latin typeface="+mn-lt"/>
                <a:ea typeface="+mn-ea"/>
                <a:cs typeface="+mn-cs"/>
              </a:rPr>
              <a:t>to confirm if imagery is available for that location.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the customers are happy with the preview, they can order their cityscape. Customers pay by credit card. Credit card orders are processed by a certified third-party payment card industry (PCI)-compliant provider. AnyCompany does not process or store any credit card information.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the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receives payment confirmation, it instructs the </a:t>
            </a:r>
            <a:r>
              <a:rPr lang="en-US" sz="1100" b="1" kern="1200" dirty="0">
                <a:solidFill>
                  <a:schemeClr val="tx1"/>
                </a:solidFill>
                <a:effectLst/>
                <a:latin typeface="+mn-lt"/>
                <a:ea typeface="+mn-ea"/>
                <a:cs typeface="+mn-cs"/>
              </a:rPr>
              <a:t>Order service</a:t>
            </a:r>
            <a:r>
              <a:rPr lang="en-US" sz="1100" kern="1200" dirty="0">
                <a:solidFill>
                  <a:schemeClr val="tx1"/>
                </a:solidFill>
                <a:effectLst/>
                <a:latin typeface="+mn-lt"/>
                <a:ea typeface="+mn-ea"/>
                <a:cs typeface="+mn-cs"/>
              </a:rPr>
              <a:t> to push the order to production. Orders (including customer details) are recorded in the </a:t>
            </a:r>
            <a:r>
              <a:rPr lang="en-US" sz="1100" b="1" kern="1200" dirty="0">
                <a:solidFill>
                  <a:schemeClr val="tx1"/>
                </a:solidFill>
                <a:effectLst/>
                <a:latin typeface="+mn-lt"/>
                <a:ea typeface="+mn-ea"/>
                <a:cs typeface="+mn-cs"/>
              </a:rPr>
              <a:t>Show and Sell database</a:t>
            </a:r>
            <a:r>
              <a:rPr lang="en-US" sz="1100" kern="1200" dirty="0">
                <a:solidFill>
                  <a:schemeClr val="tx1"/>
                </a:solidFill>
                <a:effectLst/>
                <a:latin typeface="+mn-lt"/>
                <a:ea typeface="+mn-ea"/>
                <a:cs typeface="+mn-cs"/>
              </a:rPr>
              <a:t>, which is an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RDBMS</a:t>
            </a:r>
            <a:r>
              <a:rPr lang="en-US" sz="1100" kern="1200" baseline="0" dirty="0">
                <a:solidFill>
                  <a:schemeClr val="tx1"/>
                </a:solidFill>
                <a:effectLst/>
                <a:latin typeface="+mn-lt"/>
                <a:ea typeface="+mn-ea"/>
                <a:cs typeface="+mn-cs"/>
              </a:rPr>
              <a:t> that is based in Amazon EC2.</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initiate a video preview or full print of an order, the </a:t>
            </a:r>
            <a:r>
              <a:rPr lang="en-US" sz="1100" b="1" kern="1200" dirty="0">
                <a:solidFill>
                  <a:schemeClr val="tx1"/>
                </a:solidFill>
                <a:effectLst/>
                <a:latin typeface="+mn-lt"/>
                <a:ea typeface="+mn-ea"/>
                <a:cs typeface="+mn-cs"/>
              </a:rPr>
              <a:t>Orders service</a:t>
            </a:r>
            <a:r>
              <a:rPr lang="en-US" sz="1100" kern="1200" dirty="0">
                <a:solidFill>
                  <a:schemeClr val="tx1"/>
                </a:solidFill>
                <a:effectLst/>
                <a:latin typeface="+mn-lt"/>
                <a:ea typeface="+mn-ea"/>
                <a:cs typeface="+mn-cs"/>
              </a:rPr>
              <a:t> places a message on the </a:t>
            </a:r>
            <a:r>
              <a:rPr lang="en-US" sz="1100" b="1" kern="1200" dirty="0">
                <a:solidFill>
                  <a:schemeClr val="tx1"/>
                </a:solidFill>
                <a:effectLst/>
                <a:latin typeface="+mn-lt"/>
                <a:ea typeface="+mn-ea"/>
                <a:cs typeface="+mn-cs"/>
              </a:rPr>
              <a:t>Production queue</a:t>
            </a:r>
            <a:r>
              <a:rPr lang="en-US" sz="1100" kern="1200" dirty="0">
                <a:solidFill>
                  <a:schemeClr val="tx1"/>
                </a:solidFill>
                <a:effectLst/>
                <a:latin typeface="+mn-lt"/>
                <a:ea typeface="+mn-ea"/>
                <a:cs typeface="+mn-cs"/>
              </a:rPr>
              <a:t>, which allows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to indicate when a preview video is available. The </a:t>
            </a:r>
            <a:r>
              <a:rPr lang="en-US" sz="1100" b="1" kern="1200" dirty="0">
                <a:solidFill>
                  <a:schemeClr val="tx1"/>
                </a:solidFill>
                <a:effectLst/>
                <a:latin typeface="+mn-lt"/>
                <a:ea typeface="+mn-ea"/>
                <a:cs typeface="+mn-cs"/>
              </a:rPr>
              <a:t>Order service</a:t>
            </a:r>
            <a:r>
              <a:rPr lang="en-US" sz="1100" kern="1200" dirty="0">
                <a:solidFill>
                  <a:schemeClr val="tx1"/>
                </a:solidFill>
                <a:effectLst/>
                <a:latin typeface="+mn-lt"/>
                <a:ea typeface="+mn-ea"/>
                <a:cs typeface="+mn-cs"/>
              </a:rPr>
              <a:t> also reads from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and records status changes in the </a:t>
            </a:r>
            <a:r>
              <a:rPr lang="en-US" sz="1100" b="1" kern="1200" dirty="0">
                <a:solidFill>
                  <a:schemeClr val="tx1"/>
                </a:solidFill>
                <a:effectLst/>
                <a:latin typeface="+mn-lt"/>
                <a:ea typeface="+mn-ea"/>
                <a:cs typeface="+mn-cs"/>
              </a:rPr>
              <a:t>Show and Sell database</a:t>
            </a:r>
            <a:r>
              <a:rPr lang="en-US" sz="1100" kern="1200" dirty="0">
                <a:solidFill>
                  <a:schemeClr val="tx1"/>
                </a:solidFill>
                <a:effectLst/>
                <a:latin typeface="+mn-lt"/>
                <a:ea typeface="+mn-ea"/>
                <a:cs typeface="+mn-cs"/>
              </a:rPr>
              <a:t>. Customers can track their order through manufacturing and see when it has been dispatched, which is handled by a third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party through the broker Dispatch service.</a:t>
            </a:r>
          </a:p>
        </p:txBody>
      </p:sp>
    </p:spTree>
    <p:extLst>
      <p:ext uri="{BB962C8B-B14F-4D97-AF65-F5344CB8AC3E}">
        <p14:creationId xmlns:p14="http://schemas.microsoft.com/office/powerpoint/2010/main" val="84576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b="1" kern="1200" dirty="0">
                <a:solidFill>
                  <a:schemeClr val="tx1"/>
                </a:solidFill>
                <a:effectLst/>
                <a:latin typeface="+mn-lt"/>
                <a:ea typeface="+mn-ea"/>
                <a:cs typeface="+mn-cs"/>
              </a:rPr>
              <a:t>Make and Ship</a:t>
            </a:r>
          </a:p>
          <a:p>
            <a:r>
              <a:rPr lang="en-US" sz="1100" kern="1200" dirty="0">
                <a:solidFill>
                  <a:schemeClr val="tx1"/>
                </a:solidFill>
                <a:effectLst/>
                <a:latin typeface="+mn-lt"/>
                <a:ea typeface="+mn-ea"/>
                <a:cs typeface="+mn-cs"/>
              </a:rPr>
              <a:t>AnyCompany has proprietary technology that enables it to generate 3D models from a combination of photographs and video (extracting structure from motion).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is a fleet of g2.2xlarge instances.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takes orders from the </a:t>
            </a:r>
            <a:r>
              <a:rPr lang="en-US" sz="1100" b="1" kern="1200" dirty="0">
                <a:solidFill>
                  <a:schemeClr val="tx1"/>
                </a:solidFill>
                <a:effectLst/>
                <a:latin typeface="+mn-lt"/>
                <a:ea typeface="+mn-ea"/>
                <a:cs typeface="+mn-cs"/>
              </a:rPr>
              <a:t>Production queue</a:t>
            </a:r>
            <a:r>
              <a:rPr lang="en-US" sz="1100" kern="1200" dirty="0">
                <a:solidFill>
                  <a:schemeClr val="tx1"/>
                </a:solidFill>
                <a:effectLst/>
                <a:latin typeface="+mn-lt"/>
                <a:ea typeface="+mn-ea"/>
                <a:cs typeface="+mn-cs"/>
              </a:rPr>
              <a:t> and generates the 3D models that are stored in an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also uses the 3D models to create flyby videos so that customers can preview their orders on the AnyCompany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These videos are stored in a separate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 Once a year, the team deletes old previews. However, models are kept in case they are needed for future projects.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a customer places an order, a message is placed in the </a:t>
            </a:r>
            <a:r>
              <a:rPr lang="en-US" sz="1100" b="1" kern="1200" dirty="0">
                <a:solidFill>
                  <a:schemeClr val="tx1"/>
                </a:solidFill>
                <a:effectLst/>
                <a:latin typeface="+mn-lt"/>
                <a:ea typeface="+mn-ea"/>
                <a:cs typeface="+mn-cs"/>
              </a:rPr>
              <a:t>Print queue</a:t>
            </a:r>
            <a:r>
              <a:rPr lang="en-US" sz="1100" kern="1200" dirty="0">
                <a:solidFill>
                  <a:schemeClr val="tx1"/>
                </a:solidFill>
                <a:effectLst/>
                <a:latin typeface="+mn-lt"/>
                <a:ea typeface="+mn-ea"/>
                <a:cs typeface="+mn-cs"/>
              </a:rPr>
              <a:t> with a link to the 3D model. At each stage of the Make and Ship process, order status updates are posted to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This queue is consumed by the AnyCompany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which shows the order history.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Make and Ship team has four 3D printers that print high-resolution and detailed color-control models. An on-premises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machine takes orders from the </a:t>
            </a:r>
            <a:r>
              <a:rPr lang="en-US" sz="1100" b="1" kern="1200" dirty="0">
                <a:solidFill>
                  <a:schemeClr val="tx1"/>
                </a:solidFill>
                <a:effectLst/>
                <a:latin typeface="+mn-lt"/>
                <a:ea typeface="+mn-ea"/>
                <a:cs typeface="+mn-cs"/>
              </a:rPr>
              <a:t>Print queue</a:t>
            </a:r>
            <a:r>
              <a:rPr lang="en-US" sz="1100" kern="1200" dirty="0">
                <a:solidFill>
                  <a:schemeClr val="tx1"/>
                </a:solidFill>
                <a:effectLst/>
                <a:latin typeface="+mn-lt"/>
                <a:ea typeface="+mn-ea"/>
                <a:cs typeface="+mn-cs"/>
              </a:rPr>
              <a:t> and sends them to the next available printer. The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sends order updates to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The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sends a final update when the order has been completed, passed quality assurance, and is ready for dispatch.</a:t>
            </a:r>
          </a:p>
        </p:txBody>
      </p:sp>
    </p:spTree>
    <p:extLst>
      <p:ext uri="{BB962C8B-B14F-4D97-AF65-F5344CB8AC3E}">
        <p14:creationId xmlns:p14="http://schemas.microsoft.com/office/powerpoint/2010/main" val="428613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you will break into small groups. As you learn about each pillar, your group will work through a set of questions from the AWS Well-Architected Framework. You will use these Well-Architected Framework questions to guide your review of the AnyCompany architecture.</a:t>
            </a:r>
          </a:p>
          <a:p>
            <a:endParaRPr lang="en-US" sz="1100" dirty="0"/>
          </a:p>
          <a:p>
            <a:r>
              <a:rPr lang="en-US" sz="1100" dirty="0"/>
              <a:t>For each Well-Architected Framework question, your group will answer the following questions about the AnyCompany architecture:</a:t>
            </a:r>
          </a:p>
          <a:p>
            <a:pPr marL="171450" lvl="0" indent="-171450">
              <a:buFont typeface="Arial" panose="020B0604020202020204" pitchFamily="34" charset="0"/>
              <a:buChar char="•"/>
            </a:pPr>
            <a:r>
              <a:rPr lang="en-US" sz="1100" dirty="0"/>
              <a:t>What is the CURRENT STATE (what is AnyCompany doing now)?</a:t>
            </a:r>
          </a:p>
          <a:p>
            <a:pPr marL="171450" lvl="0" indent="-171450">
              <a:buFont typeface="Arial" panose="020B0604020202020204" pitchFamily="34" charset="0"/>
              <a:buChar char="•"/>
            </a:pPr>
            <a:r>
              <a:rPr lang="en-US" sz="1100" dirty="0"/>
              <a:t>What is the FUTURE STATE (what do you think AnyCompany should be doing)?</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Your team must then agree on the top improvement that AnyCompany should make based on the answers to these three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Note that there are no right or wrong answers. The AWS Well-Architected</a:t>
            </a:r>
            <a:r>
              <a:rPr lang="en-US" sz="1100" baseline="0" dirty="0"/>
              <a:t> </a:t>
            </a:r>
            <a:r>
              <a:rPr lang="en-US" sz="1100" dirty="0"/>
              <a:t>Framework questions are there to prompt discussion.</a:t>
            </a:r>
          </a:p>
          <a:p>
            <a:endParaRPr lang="en-US" sz="1100" dirty="0"/>
          </a:p>
        </p:txBody>
      </p:sp>
    </p:spTree>
    <p:extLst>
      <p:ext uri="{BB962C8B-B14F-4D97-AF65-F5344CB8AC3E}">
        <p14:creationId xmlns:p14="http://schemas.microsoft.com/office/powerpoint/2010/main" val="35962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Operational Excellence pillar</a:t>
            </a:r>
          </a:p>
        </p:txBody>
      </p:sp>
    </p:spTree>
    <p:extLst>
      <p:ext uri="{BB962C8B-B14F-4D97-AF65-F5344CB8AC3E}">
        <p14:creationId xmlns:p14="http://schemas.microsoft.com/office/powerpoint/2010/main" val="391374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Operational Excellence pillar </a:t>
            </a:r>
            <a:r>
              <a:rPr lang="en-US" sz="1100" kern="1200" dirty="0">
                <a:solidFill>
                  <a:schemeClr val="tx1"/>
                </a:solidFill>
                <a:effectLst/>
                <a:latin typeface="+mn-lt"/>
                <a:ea typeface="+mn-ea"/>
                <a:cs typeface="+mn-cs"/>
              </a:rPr>
              <a:t>focuses on the ability to run and monitor systems to deliver business value,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to continually improve supporting processes and procedures. Key topics include: automating changes, responding to events, and defining standards to manage daily operations.</a:t>
            </a:r>
          </a:p>
        </p:txBody>
      </p:sp>
    </p:spTree>
    <p:extLst>
      <p:ext uri="{BB962C8B-B14F-4D97-AF65-F5344CB8AC3E}">
        <p14:creationId xmlns:p14="http://schemas.microsoft.com/office/powerpoint/2010/main" val="198449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42559"/>
          </a:xfrm>
        </p:spPr>
        <p:txBody>
          <a:bodyPr/>
          <a:lstStyle/>
          <a:p>
            <a:r>
              <a:rPr lang="en-US" sz="1100" dirty="0"/>
              <a:t>There are five design principles for operational excellence in the cloud:</a:t>
            </a:r>
          </a:p>
          <a:p>
            <a:pPr marL="171450" indent="-171450">
              <a:buFont typeface="Arial" panose="020B0604020202020204" pitchFamily="34" charset="0"/>
              <a:buChar char="•"/>
            </a:pPr>
            <a:r>
              <a:rPr lang="en-US" sz="1100" i="1" dirty="0"/>
              <a:t>Perform operations as code</a:t>
            </a:r>
            <a:r>
              <a:rPr lang="en-US" sz="1100" i="0" dirty="0"/>
              <a:t> – </a:t>
            </a:r>
            <a:r>
              <a:rPr lang="en-US" sz="1100" dirty="0"/>
              <a:t>Define your entire workload (that is, applications and infrastructure) as code and update it with code. Implement operations procedures as code and configure them to automatically trigger in response to events. By performing operations as code, you limit human error and enable consistent responses to events.</a:t>
            </a:r>
          </a:p>
          <a:p>
            <a:pPr marL="171450" indent="-171450">
              <a:buFont typeface="Arial" panose="020B0604020202020204" pitchFamily="34" charset="0"/>
              <a:buChar char="•"/>
            </a:pPr>
            <a:r>
              <a:rPr lang="en-US" sz="1100" i="1" dirty="0"/>
              <a:t>Make frequent, small, reversible changes</a:t>
            </a:r>
            <a:r>
              <a:rPr lang="en-US" sz="1100" i="0" dirty="0"/>
              <a:t> – </a:t>
            </a:r>
            <a:r>
              <a:rPr lang="en-US" sz="1100" dirty="0"/>
              <a:t>Design workloads to enable components to be updated regularly. Make changes in small increments that can be reversed if they fail (without affecting customers when possible).</a:t>
            </a:r>
          </a:p>
          <a:p>
            <a:pPr marL="171450" indent="-171450">
              <a:buFont typeface="Arial" panose="020B0604020202020204" pitchFamily="34" charset="0"/>
              <a:buChar char="•"/>
            </a:pPr>
            <a:r>
              <a:rPr lang="en-US" sz="1100" i="1" dirty="0"/>
              <a:t>Refine operations procedures frequently</a:t>
            </a:r>
            <a:r>
              <a:rPr lang="en-US" sz="1100" i="0" dirty="0"/>
              <a:t> – </a:t>
            </a:r>
            <a:r>
              <a:rPr lang="en-US" sz="1100" dirty="0"/>
              <a:t>Look for opportunities to improve operations procedures. Evolve your procedures appropriately as your workloads evolve. Set up regular game days to review all procedures, validate their effectiveness, and ensure that teams are familiar with them.</a:t>
            </a:r>
          </a:p>
          <a:p>
            <a:pPr marL="171450" indent="-171450">
              <a:buFont typeface="Arial" panose="020B0604020202020204" pitchFamily="34" charset="0"/>
              <a:buChar char="•"/>
            </a:pPr>
            <a:r>
              <a:rPr lang="en-US" sz="1100" i="1" dirty="0"/>
              <a:t>Anticipate failure</a:t>
            </a:r>
            <a:r>
              <a:rPr lang="en-US" sz="1100" i="0" dirty="0"/>
              <a:t> – </a:t>
            </a:r>
            <a:r>
              <a:rPr lang="en-US" sz="1100" dirty="0"/>
              <a:t>Identify potential sources of failure so that they can be removed or mitigated. Test failure scenarios and validate your understanding of their impact. Test your response procedures to ensure that they are effective and that teams know how to run them. Set up regular game days to test workloads and team responses to simulated events.</a:t>
            </a:r>
          </a:p>
          <a:p>
            <a:pPr marL="171450" indent="-171450">
              <a:buFont typeface="Arial" panose="020B0604020202020204" pitchFamily="34" charset="0"/>
              <a:buChar char="•"/>
            </a:pPr>
            <a:r>
              <a:rPr lang="en-US" sz="1100" i="1" dirty="0"/>
              <a:t>Learn from all operational failures</a:t>
            </a:r>
            <a:r>
              <a:rPr lang="en-US" sz="1100" i="0" dirty="0"/>
              <a:t> – </a:t>
            </a:r>
            <a:r>
              <a:rPr lang="en-US" sz="1100" dirty="0"/>
              <a:t>Drive improvement through lessons learned from all operational events and failures. Share what is learned across teams and through the entire organization.</a:t>
            </a:r>
          </a:p>
        </p:txBody>
      </p:sp>
    </p:spTree>
    <p:extLst>
      <p:ext uri="{BB962C8B-B14F-4D97-AF65-F5344CB8AC3E}">
        <p14:creationId xmlns:p14="http://schemas.microsoft.com/office/powerpoint/2010/main" val="250995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operational excellence fall under three best practice areas: organization, prepare, operate, and evolve.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Operations teams must understand business and customer needs so they can effectively and efficiently support business outcomes. Operations teams create and use procedures to respond to operational events and validate the effectiveness of procedures to support business needs. Operations teams collect metrics that are used to measure the achievement of desired business outcomes. As business context, business priorities, and customer needs, change over time, it’s important to design operations that evolve in response to change and to incorporate lessons learned through their performance.</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 see the </a:t>
            </a:r>
            <a:r>
              <a:rPr lang="en-US" sz="1100" dirty="0">
                <a:ea typeface="Amazon Ember Light" panose="020B0403020204020204" pitchFamily="34" charset="0"/>
                <a:cs typeface="Amazon Ember Light" panose="020B0403020204020204" pitchFamily="34" charset="0"/>
                <a:hlinkClick r:id="rId3"/>
              </a:rPr>
              <a:t>Operational Excellence Pillar</a:t>
            </a:r>
            <a:r>
              <a:rPr lang="en-US" sz="1100" kern="1200" dirty="0">
                <a:solidFill>
                  <a:schemeClr val="tx1"/>
                </a:solidFill>
                <a:effectLst/>
                <a:ea typeface="Amazon Ember Light" panose="020B0403020204020204" pitchFamily="34" charset="0"/>
                <a:cs typeface="Amazon Ember Light" panose="020B0403020204020204" pitchFamily="34" charset="0"/>
              </a:rPr>
              <a:t> whitepaper.</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44332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Well-Architected Framework</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Reliability and high availability</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Trusted Advisor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two activities. In one activity, you will be challenged to review an architecture and evaluate it against the AWS Well-Architected Framework design principles. In the second activity, you will gain experience interpreting AWS Trusted Advisor recommendations.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operational excellence questions from the AWS Well-Architected Framework:</a:t>
            </a:r>
          </a:p>
          <a:p>
            <a:pPr marL="171450" indent="-171450">
              <a:buFont typeface="Arial" panose="020B0604020202020204" pitchFamily="34" charset="0"/>
              <a:buChar char="•"/>
            </a:pPr>
            <a:r>
              <a:rPr lang="en-US" sz="1100" dirty="0"/>
              <a:t>OPS 4: How do you design your workload so that you can understand its state?</a:t>
            </a:r>
          </a:p>
          <a:p>
            <a:pPr marL="171450" indent="-171450">
              <a:buFont typeface="Arial" panose="020B0604020202020204" pitchFamily="34" charset="0"/>
              <a:buChar char="•"/>
            </a:pPr>
            <a:r>
              <a:rPr lang="en-US" sz="1100" dirty="0"/>
              <a:t>OPS 6: How do you mitigate deployment risk?</a:t>
            </a:r>
          </a:p>
          <a:p>
            <a:pPr marL="171450" indent="-171450">
              <a:buFont typeface="Arial" panose="020B0604020202020204" pitchFamily="34" charset="0"/>
              <a:buChar char="•"/>
            </a:pPr>
            <a:r>
              <a:rPr lang="en-US" sz="1100" dirty="0"/>
              <a:t>OPS 7: How do you know that you are ready to support a workload?</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07280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52801"/>
            <a:ext cx="5486400" cy="3600450"/>
          </a:xfrm>
        </p:spPr>
        <p:txBody>
          <a:bodyPr/>
          <a:lstStyle/>
          <a:p>
            <a:r>
              <a:rPr lang="en-US" sz="1100" dirty="0"/>
              <a:t>Security pillar</a:t>
            </a:r>
          </a:p>
        </p:txBody>
      </p:sp>
    </p:spTree>
    <p:extLst>
      <p:ext uri="{BB962C8B-B14F-4D97-AF65-F5344CB8AC3E}">
        <p14:creationId xmlns:p14="http://schemas.microsoft.com/office/powerpoint/2010/main" val="325452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Security pillar</a:t>
            </a:r>
            <a:r>
              <a:rPr lang="en-US" sz="1100" kern="1200" dirty="0">
                <a:solidFill>
                  <a:schemeClr val="tx1"/>
                </a:solidFill>
                <a:effectLst/>
                <a:latin typeface="+mn-lt"/>
                <a:ea typeface="+mn-ea"/>
                <a:cs typeface="+mn-cs"/>
              </a:rPr>
              <a:t> focuses on the ability to protect information, systems, and assets while delivering business value through risk assessments and mitigation strategies. </a:t>
            </a:r>
            <a:r>
              <a:rPr lang="en-US" sz="1100" dirty="0"/>
              <a:t>Key topics include: protecting confidentiality and integrity of data, identifying and managing who can do what (or privilege management), protecting systems, and establishing controls to detect security events.</a:t>
            </a:r>
          </a:p>
        </p:txBody>
      </p:sp>
    </p:spTree>
    <p:extLst>
      <p:ext uri="{BB962C8B-B14F-4D97-AF65-F5344CB8AC3E}">
        <p14:creationId xmlns:p14="http://schemas.microsoft.com/office/powerpoint/2010/main" val="72594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3370"/>
          </a:xfrm>
        </p:spPr>
        <p:txBody>
          <a:bodyPr/>
          <a:lstStyle/>
          <a:p>
            <a:r>
              <a:rPr lang="en-US" sz="1100" kern="1200" dirty="0">
                <a:solidFill>
                  <a:schemeClr val="tx1"/>
                </a:solidFill>
                <a:effectLst/>
                <a:latin typeface="+mn-lt"/>
                <a:ea typeface="+mn-ea"/>
                <a:cs typeface="+mn-cs"/>
              </a:rPr>
              <a:t>There are seven design principles</a:t>
            </a:r>
            <a:r>
              <a:rPr lang="en-US" sz="1100" kern="1200" baseline="0" dirty="0">
                <a:solidFill>
                  <a:schemeClr val="tx1"/>
                </a:solidFill>
                <a:effectLst/>
                <a:latin typeface="+mn-lt"/>
                <a:ea typeface="+mn-ea"/>
                <a:cs typeface="+mn-cs"/>
              </a:rPr>
              <a:t> that can improve security:</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Implement a strong identity foundation</a:t>
            </a:r>
            <a:r>
              <a:rPr lang="en-US" sz="1100" i="0" dirty="0"/>
              <a:t> – </a:t>
            </a:r>
            <a:r>
              <a:rPr lang="en-US" sz="1100" b="0" kern="1200" dirty="0">
                <a:solidFill>
                  <a:schemeClr val="tx1"/>
                </a:solidFill>
                <a:effectLst/>
                <a:latin typeface="+mn-lt"/>
                <a:ea typeface="+mn-ea"/>
                <a:cs typeface="+mn-cs"/>
              </a:rPr>
              <a:t>Implement the principle of least privilege and enforce separation of duties with appropriate authorization for each interaction with your AWS resources. Centralize privilege management and reduce or even eliminate reliance on long-term credentials.</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Enable traceability</a:t>
            </a:r>
            <a:r>
              <a:rPr lang="en-US" sz="1100" i="0" dirty="0"/>
              <a:t> – </a:t>
            </a:r>
            <a:r>
              <a:rPr lang="en-US" sz="1100" b="0" kern="1200" dirty="0">
                <a:solidFill>
                  <a:schemeClr val="tx1"/>
                </a:solidFill>
                <a:effectLst/>
                <a:latin typeface="+mn-lt"/>
                <a:ea typeface="+mn-ea"/>
                <a:cs typeface="+mn-cs"/>
              </a:rPr>
              <a:t>Monitor, alert, and audit actions and changes to your environment in real time. Integrate logs and metrics with systems to automatically respond and take action.</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Apply security at all layers</a:t>
            </a:r>
            <a:r>
              <a:rPr lang="en-US" sz="1100" i="0" dirty="0"/>
              <a:t> – </a:t>
            </a:r>
            <a:r>
              <a:rPr lang="en-US" sz="1100" b="0" kern="1200" dirty="0">
                <a:solidFill>
                  <a:schemeClr val="tx1"/>
                </a:solidFill>
                <a:effectLst/>
                <a:latin typeface="+mn-lt"/>
                <a:ea typeface="+mn-ea"/>
                <a:cs typeface="+mn-cs"/>
              </a:rPr>
              <a:t>Apply defense</a:t>
            </a:r>
            <a:r>
              <a:rPr lang="en-US" sz="1100" b="0"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in</a:t>
            </a:r>
            <a:r>
              <a:rPr lang="en-US" sz="1100" b="0"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depth and apply security controls to all layers of your architecture (for</a:t>
            </a:r>
            <a:r>
              <a:rPr lang="en-US" sz="1100" b="0" kern="1200" baseline="0" dirty="0">
                <a:solidFill>
                  <a:schemeClr val="tx1"/>
                </a:solidFill>
                <a:effectLst/>
                <a:latin typeface="+mn-lt"/>
                <a:ea typeface="+mn-ea"/>
                <a:cs typeface="+mn-cs"/>
              </a:rPr>
              <a:t> example,</a:t>
            </a:r>
            <a:r>
              <a:rPr lang="en-US" sz="1100" b="0" kern="1200" dirty="0">
                <a:solidFill>
                  <a:schemeClr val="tx1"/>
                </a:solidFill>
                <a:effectLst/>
                <a:latin typeface="+mn-lt"/>
                <a:ea typeface="+mn-ea"/>
                <a:cs typeface="+mn-cs"/>
              </a:rPr>
              <a:t> edge network, virtual private cloud, subnet, and load balancer; and every instance, operating system, and application).</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Automate security best practices</a:t>
            </a:r>
            <a:r>
              <a:rPr lang="en-US" sz="1100" i="0" dirty="0"/>
              <a:t> – </a:t>
            </a:r>
            <a:r>
              <a:rPr lang="en-US" sz="1100" b="0" kern="1200" dirty="0">
                <a:solidFill>
                  <a:schemeClr val="tx1"/>
                </a:solidFill>
                <a:effectLst/>
                <a:latin typeface="+mn-lt"/>
                <a:ea typeface="+mn-ea"/>
                <a:cs typeface="+mn-cs"/>
              </a:rPr>
              <a:t>Automate security mechanisms to improve your ability to securely scale more rapidly and cost effectively. Create secure architectures and implement controls that are defined and managed as code in version-controlled templates.</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Protect data in transit and at rest</a:t>
            </a:r>
            <a:r>
              <a:rPr lang="en-US" sz="1100" i="0" dirty="0"/>
              <a:t> – </a:t>
            </a:r>
            <a:r>
              <a:rPr lang="en-US" sz="1100" b="0" kern="1200" dirty="0">
                <a:solidFill>
                  <a:schemeClr val="tx1"/>
                </a:solidFill>
                <a:effectLst/>
                <a:latin typeface="+mn-lt"/>
                <a:ea typeface="+mn-ea"/>
                <a:cs typeface="+mn-cs"/>
              </a:rPr>
              <a:t>Classify your data into sensitivity levels and use mechanisms such as encryption, tokenization, and access control where appropriate.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Keep people away from data</a:t>
            </a:r>
            <a:r>
              <a:rPr lang="en-US" sz="1100" i="0" dirty="0"/>
              <a:t> – </a:t>
            </a:r>
            <a:r>
              <a:rPr lang="en-US" sz="1100" b="0" kern="1200" dirty="0">
                <a:solidFill>
                  <a:schemeClr val="tx1"/>
                </a:solidFill>
                <a:effectLst/>
                <a:latin typeface="+mn-lt"/>
                <a:ea typeface="+mn-ea"/>
                <a:cs typeface="+mn-cs"/>
              </a:rPr>
              <a:t>To reduce the risk of loss or modification of sensitive data due to human error, create mechanisms and tools to reduce or eliminate the need for direct access or manual processing of data.</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Prepare for security events</a:t>
            </a:r>
            <a:r>
              <a:rPr lang="en-US" sz="1100" i="0" dirty="0"/>
              <a:t> – </a:t>
            </a:r>
            <a:r>
              <a:rPr lang="en-US" sz="1100" b="0" kern="1200" dirty="0">
                <a:solidFill>
                  <a:schemeClr val="tx1"/>
                </a:solidFill>
                <a:effectLst/>
                <a:latin typeface="+mn-lt"/>
                <a:ea typeface="+mn-ea"/>
                <a:cs typeface="+mn-cs"/>
              </a:rPr>
              <a:t>Have an incident management process that aligns with organizational requirements. Run incident response simulations and use tools with automation to increase your speed of detection, investigation, and recovery.</a:t>
            </a:r>
          </a:p>
        </p:txBody>
      </p:sp>
    </p:spTree>
    <p:extLst>
      <p:ext uri="{BB962C8B-B14F-4D97-AF65-F5344CB8AC3E}">
        <p14:creationId xmlns:p14="http://schemas.microsoft.com/office/powerpoint/2010/main" val="1299923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security fall under six best practice areas: security, identity and access management, detection, infrastructure protection, data protection, and incident response.</a:t>
            </a:r>
          </a:p>
          <a:p>
            <a:endParaRPr lang="en-US" sz="1100" kern="1200" dirty="0">
              <a:solidFill>
                <a:schemeClr val="tx1"/>
              </a:solidFill>
              <a:effectLst/>
              <a:ea typeface="+mn-ea"/>
              <a:cs typeface="+mn-cs"/>
            </a:endParaRPr>
          </a:p>
          <a:p>
            <a:r>
              <a:rPr lang="en-US" sz="1100" dirty="0"/>
              <a:t>Before you architect any system, you must put security practices in place. You must be able to control who can do what. In addition, you must be able to identify security incidents, protect your systems and services, and maintain the confidentiality and integrity of data through data protection. You should have a well-defined and practiced process for responding to security incidents. These tools and techniques are important because they support objectives such as preventing financial loss or complying with regulatory obligations.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 see the </a:t>
            </a:r>
            <a:r>
              <a:rPr lang="en-US" sz="1100" dirty="0">
                <a:ea typeface="Amazon Ember Light" panose="020B0403020204020204" pitchFamily="34" charset="0"/>
                <a:cs typeface="Amazon Ember Light" panose="020B0403020204020204" pitchFamily="34" charset="0"/>
                <a:hlinkClick r:id="rId3"/>
              </a:rPr>
              <a:t>Security Pillar</a:t>
            </a:r>
            <a:r>
              <a:rPr lang="en-US" sz="1100" kern="1200" dirty="0">
                <a:solidFill>
                  <a:schemeClr val="tx1"/>
                </a:solidFill>
                <a:effectLst/>
                <a:ea typeface="Amazon Ember Light" panose="020B0403020204020204" pitchFamily="34" charset="0"/>
                <a:cs typeface="Amazon Ember Light" panose="020B0403020204020204" pitchFamily="34" charset="0"/>
              </a:rPr>
              <a:t> </a:t>
            </a:r>
            <a:r>
              <a:rPr lang="en-US" sz="1100" kern="1200" dirty="0">
                <a:solidFill>
                  <a:schemeClr val="tx1"/>
                </a:solidFill>
                <a:effectLst/>
                <a:ea typeface="+mn-ea"/>
                <a:cs typeface="+mn-cs"/>
              </a:rPr>
              <a:t>whitepaper.</a:t>
            </a:r>
          </a:p>
        </p:txBody>
      </p:sp>
    </p:spTree>
    <p:extLst>
      <p:ext uri="{BB962C8B-B14F-4D97-AF65-F5344CB8AC3E}">
        <p14:creationId xmlns:p14="http://schemas.microsoft.com/office/powerpoint/2010/main" val="92020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security questions from the AWS Well-Architected Framework:</a:t>
            </a:r>
          </a:p>
          <a:p>
            <a:pPr marL="171450" indent="-171450">
              <a:buFont typeface="Arial" panose="020B0604020202020204" pitchFamily="34" charset="0"/>
              <a:buChar char="•"/>
            </a:pPr>
            <a:r>
              <a:rPr lang="en-US" sz="1100" dirty="0"/>
              <a:t>SEC 1: How do you securely operate your workload?</a:t>
            </a:r>
          </a:p>
          <a:p>
            <a:pPr marL="171450" indent="-171450">
              <a:buFont typeface="Arial" panose="020B0604020202020204" pitchFamily="34" charset="0"/>
              <a:buChar char="•"/>
            </a:pPr>
            <a:r>
              <a:rPr lang="en-US" sz="1100" dirty="0"/>
              <a:t>SEC 4: How do you detect and investigate security events?</a:t>
            </a:r>
          </a:p>
          <a:p>
            <a:pPr marL="171450" indent="-171450">
              <a:buFont typeface="Arial" panose="020B0604020202020204" pitchFamily="34" charset="0"/>
              <a:buChar char="•"/>
            </a:pPr>
            <a:r>
              <a:rPr lang="en-US" sz="1100" dirty="0"/>
              <a:t>SEC 6: How do you protect your compute resources?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3408733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Reliability pillar</a:t>
            </a:r>
          </a:p>
        </p:txBody>
      </p:sp>
    </p:spTree>
    <p:extLst>
      <p:ext uri="{BB962C8B-B14F-4D97-AF65-F5344CB8AC3E}">
        <p14:creationId xmlns:p14="http://schemas.microsoft.com/office/powerpoint/2010/main" val="3828613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i="1" kern="1200" baseline="0" dirty="0">
                <a:solidFill>
                  <a:schemeClr val="tx1"/>
                </a:solidFill>
                <a:effectLst/>
                <a:latin typeface="+mn-lt"/>
                <a:ea typeface="+mn-ea"/>
                <a:cs typeface="+mn-cs"/>
              </a:rPr>
              <a:t>R</a:t>
            </a:r>
            <a:r>
              <a:rPr lang="en-US" sz="1100" i="1" kern="1200" dirty="0">
                <a:solidFill>
                  <a:schemeClr val="tx1"/>
                </a:solidFill>
                <a:effectLst/>
                <a:latin typeface="+mn-lt"/>
                <a:ea typeface="+mn-ea"/>
                <a:cs typeface="+mn-cs"/>
              </a:rPr>
              <a:t>eliability pillar </a:t>
            </a:r>
            <a:r>
              <a:rPr lang="en-US" sz="1100" kern="1200" dirty="0">
                <a:solidFill>
                  <a:schemeClr val="tx1"/>
                </a:solidFill>
                <a:effectLst/>
                <a:latin typeface="+mn-lt"/>
                <a:ea typeface="+mn-ea"/>
                <a:cs typeface="+mn-cs"/>
              </a:rPr>
              <a:t>focuses on ensuring a workload performs its intended function correctly and consistently when it’s expected to. A resilient workload quickly recovers from failures to meet business and customer demand. Key topics include: designing distributed systems, recovery planning, and handling change.</a:t>
            </a:r>
          </a:p>
        </p:txBody>
      </p:sp>
    </p:spTree>
    <p:extLst>
      <p:ext uri="{BB962C8B-B14F-4D97-AF65-F5344CB8AC3E}">
        <p14:creationId xmlns:p14="http://schemas.microsoft.com/office/powerpoint/2010/main" val="248134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five design principles that can increase reliability: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Automatically recover from failure</a:t>
            </a:r>
            <a:r>
              <a:rPr lang="en-US" sz="1100" i="0" dirty="0"/>
              <a:t> – </a:t>
            </a:r>
            <a:r>
              <a:rPr lang="en-US" sz="1100" b="0" kern="1200" dirty="0">
                <a:solidFill>
                  <a:schemeClr val="tx1"/>
                </a:solidFill>
                <a:effectLst/>
                <a:latin typeface="+mn-lt"/>
                <a:ea typeface="+mn-ea"/>
                <a:cs typeface="+mn-cs"/>
              </a:rPr>
              <a:t>Monitor systems for key performance indicators and configure your systems to trigger an automated recovery when a threshold is breached. This practice enables automatic notification and failure</a:t>
            </a:r>
            <a:r>
              <a:rPr lang="en-US" sz="1100" b="0" kern="1200" baseline="0" dirty="0">
                <a:solidFill>
                  <a:schemeClr val="tx1"/>
                </a:solidFill>
                <a:effectLst/>
                <a:latin typeface="+mn-lt"/>
                <a:ea typeface="+mn-ea"/>
                <a:cs typeface="+mn-cs"/>
              </a:rPr>
              <a:t>-</a:t>
            </a:r>
            <a:r>
              <a:rPr lang="en-US" sz="1100" b="0" kern="1200" dirty="0">
                <a:solidFill>
                  <a:schemeClr val="tx1"/>
                </a:solidFill>
                <a:effectLst/>
                <a:latin typeface="+mn-lt"/>
                <a:ea typeface="+mn-ea"/>
                <a:cs typeface="+mn-cs"/>
              </a:rPr>
              <a:t>tracking, and for automated recovery processes that work around or repair the failure.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Test recovery procedures</a:t>
            </a:r>
            <a:r>
              <a:rPr lang="en-US" sz="1100" i="0" dirty="0"/>
              <a:t> – </a:t>
            </a:r>
            <a:r>
              <a:rPr lang="en-US" sz="1100" kern="1200" dirty="0">
                <a:solidFill>
                  <a:schemeClr val="tx1"/>
                </a:solidFill>
                <a:effectLst/>
                <a:latin typeface="+mn-lt"/>
                <a:ea typeface="+mn-ea"/>
                <a:cs typeface="+mn-cs"/>
              </a:rPr>
              <a:t>Test how your systems fail and validate your recovery procedures. Use automation to simulate different failures or to recreate scenarios that led to failures before. This practice can expose failure pathways that you can test and rectify before a real failure scenario.</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Scale horizontally to increase aggregate workload availability</a:t>
            </a:r>
            <a:r>
              <a:rPr lang="en-US" sz="1100" i="0" dirty="0"/>
              <a:t> – </a:t>
            </a:r>
            <a:r>
              <a:rPr lang="en-US" sz="1100" b="0" kern="1200" dirty="0">
                <a:solidFill>
                  <a:schemeClr val="tx1"/>
                </a:solidFill>
                <a:effectLst/>
                <a:latin typeface="+mn-lt"/>
                <a:ea typeface="+mn-ea"/>
                <a:cs typeface="+mn-cs"/>
              </a:rPr>
              <a:t>Replace one large resource with multiple, smaller resources and distribute requests across these smaller resources to reduce the impact of a single point of failure on the overall system. </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Stop guessing capacity</a:t>
            </a:r>
            <a:r>
              <a:rPr lang="en-US" sz="1100" i="0" dirty="0"/>
              <a:t> – </a:t>
            </a:r>
            <a:r>
              <a:rPr lang="en-US" sz="1100" b="0" kern="1200" dirty="0">
                <a:solidFill>
                  <a:schemeClr val="tx1"/>
                </a:solidFill>
                <a:effectLst/>
                <a:latin typeface="+mn-lt"/>
                <a:ea typeface="+mn-ea"/>
                <a:cs typeface="+mn-cs"/>
              </a:rPr>
              <a:t>Monitor demand and system usage, and automate the addition or removal of resources to maintain the optimal level for satisfying demand.</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Manage change in automation</a:t>
            </a:r>
            <a:r>
              <a:rPr lang="en-US" sz="1100" i="0" dirty="0"/>
              <a:t> – </a:t>
            </a:r>
            <a:r>
              <a:rPr lang="en-US" sz="1100" b="0" kern="1200" dirty="0">
                <a:solidFill>
                  <a:schemeClr val="tx1"/>
                </a:solidFill>
                <a:effectLst/>
                <a:latin typeface="+mn-lt"/>
                <a:ea typeface="+mn-ea"/>
                <a:cs typeface="+mn-cs"/>
              </a:rPr>
              <a:t>Use automation to make changes to infrastructure and manage changes in automation.</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0431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reliability fall under four best practice areas: foundations, workload architecture, change management, and failure management.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achieve reliability, a system must have both a well-planned foundation and monitoring in place. It must have mechanisms for handling changes in demand or requirements. The system should be designed to detect failure and automatically heal itself.</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 see the </a:t>
            </a:r>
            <a:r>
              <a:rPr lang="en-US" sz="1100" dirty="0">
                <a:ea typeface="Amazon Ember Light" panose="020B0403020204020204" pitchFamily="34" charset="0"/>
                <a:cs typeface="Amazon Ember Light" panose="020B0403020204020204" pitchFamily="34" charset="0"/>
                <a:hlinkClick r:id="rId3"/>
              </a:rPr>
              <a:t>Reliability Pillar</a:t>
            </a:r>
            <a:r>
              <a:rPr lang="en-US" sz="1100" dirty="0">
                <a:ea typeface="Amazon Ember Light" panose="020B0403020204020204" pitchFamily="34" charset="0"/>
                <a:cs typeface="Amazon Ember Light" panose="020B0403020204020204" pitchFamily="34" charset="0"/>
              </a:rPr>
              <a:t> whitepaper.</a:t>
            </a:r>
          </a:p>
        </p:txBody>
      </p:sp>
    </p:spTree>
    <p:extLst>
      <p:ext uri="{BB962C8B-B14F-4D97-AF65-F5344CB8AC3E}">
        <p14:creationId xmlns:p14="http://schemas.microsoft.com/office/powerpoint/2010/main" val="279000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pPr marL="171450" indent="-171450">
              <a:buFont typeface="Arial" panose="020B0604020202020204" pitchFamily="34" charset="0"/>
              <a:buChar char="•"/>
            </a:pPr>
            <a:r>
              <a:rPr lang="en-US" sz="1100" dirty="0">
                <a:latin typeface="+mn-lt"/>
              </a:rPr>
              <a:t>Describe the AWS Well-Architected Framework, including the</a:t>
            </a:r>
            <a:r>
              <a:rPr lang="en-US" sz="1100" baseline="0" dirty="0">
                <a:latin typeface="+mn-lt"/>
              </a:rPr>
              <a:t> </a:t>
            </a:r>
            <a:r>
              <a:rPr lang="en-US" sz="1100" baseline="0" dirty="0" smtClean="0">
                <a:latin typeface="+mn-lt"/>
              </a:rPr>
              <a:t>six </a:t>
            </a:r>
            <a:r>
              <a:rPr lang="en-US" sz="1100" baseline="0" dirty="0">
                <a:latin typeface="+mn-lt"/>
              </a:rPr>
              <a:t>pillars</a:t>
            </a:r>
            <a:endParaRPr lang="en-US" sz="1100" dirty="0">
              <a:latin typeface="+mn-lt"/>
            </a:endParaRPr>
          </a:p>
          <a:p>
            <a:pPr marL="171450" indent="-171450">
              <a:buFont typeface="Arial" panose="020B0604020202020204" pitchFamily="34" charset="0"/>
              <a:buChar char="•"/>
            </a:pPr>
            <a:r>
              <a:rPr lang="en-US" sz="1100" dirty="0">
                <a:latin typeface="+mn-lt"/>
              </a:rPr>
              <a:t>Identify the design principles</a:t>
            </a:r>
            <a:r>
              <a:rPr lang="en-US" sz="1100" baseline="0" dirty="0">
                <a:latin typeface="+mn-lt"/>
              </a:rPr>
              <a:t> of the AWS Well-Architected Framework</a:t>
            </a:r>
            <a:endParaRPr lang="en-US" sz="1100" dirty="0">
              <a:latin typeface="+mn-lt"/>
            </a:endParaRPr>
          </a:p>
          <a:p>
            <a:pPr marL="171450" indent="-171450">
              <a:buFont typeface="Arial" panose="020B0604020202020204" pitchFamily="34" charset="0"/>
              <a:buChar char="•"/>
            </a:pPr>
            <a:r>
              <a:rPr lang="en-US" sz="1100" dirty="0">
                <a:latin typeface="+mn-lt"/>
              </a:rPr>
              <a:t>Explain the importance of reliability and high availability</a:t>
            </a:r>
          </a:p>
          <a:p>
            <a:pPr marL="171450" indent="-171450">
              <a:buFont typeface="Arial" panose="020B0604020202020204" pitchFamily="34" charset="0"/>
              <a:buChar char="•"/>
            </a:pPr>
            <a:r>
              <a:rPr lang="en-US" sz="1100" dirty="0">
                <a:latin typeface="+mn-lt"/>
              </a:rPr>
              <a:t>Identify how AWS Trusted Advisor helps customers</a:t>
            </a:r>
          </a:p>
          <a:p>
            <a:pPr marL="171450" indent="-171450">
              <a:buFont typeface="Arial" panose="020B0604020202020204" pitchFamily="34" charset="0"/>
              <a:buChar char="•"/>
            </a:pPr>
            <a:r>
              <a:rPr lang="en-US" sz="1100" dirty="0">
                <a:latin typeface="+mn-lt"/>
              </a:rPr>
              <a:t>Interpret AWS Trusted Advisor recommendations</a:t>
            </a: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reliability questions from the AWS Well-Architected Framework:</a:t>
            </a:r>
          </a:p>
          <a:p>
            <a:pPr marL="171450" indent="-171450">
              <a:buFont typeface="Arial" panose="020B0604020202020204" pitchFamily="34" charset="0"/>
              <a:buChar char="•"/>
            </a:pPr>
            <a:r>
              <a:rPr lang="en-US" sz="1100" dirty="0"/>
              <a:t>REL 2: How do you plan your network topology?</a:t>
            </a:r>
          </a:p>
          <a:p>
            <a:pPr marL="171450" indent="-171450">
              <a:buFont typeface="Arial" panose="020B0604020202020204" pitchFamily="34" charset="0"/>
              <a:buChar char="•"/>
            </a:pPr>
            <a:r>
              <a:rPr lang="en-US" sz="1100" dirty="0"/>
              <a:t>REL 7: How do you design your system to adapt to changes in demand?</a:t>
            </a:r>
          </a:p>
          <a:p>
            <a:pPr marL="171450" indent="-171450">
              <a:buFont typeface="Arial" panose="020B0604020202020204" pitchFamily="34" charset="0"/>
              <a:buChar char="•"/>
            </a:pPr>
            <a:r>
              <a:rPr lang="en-US" sz="1100" dirty="0"/>
              <a:t>REL 9: How do you back up data?</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56630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Performance Efficiency pillar</a:t>
            </a:r>
          </a:p>
        </p:txBody>
      </p:sp>
    </p:spTree>
    <p:extLst>
      <p:ext uri="{BB962C8B-B14F-4D97-AF65-F5344CB8AC3E}">
        <p14:creationId xmlns:p14="http://schemas.microsoft.com/office/powerpoint/2010/main" val="100343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Performance Efficiency pillar </a:t>
            </a:r>
            <a:r>
              <a:rPr lang="en-US" sz="1100" kern="1200" dirty="0">
                <a:solidFill>
                  <a:schemeClr val="tx1"/>
                </a:solidFill>
                <a:effectLst/>
                <a:latin typeface="+mn-lt"/>
                <a:ea typeface="+mn-ea"/>
                <a:cs typeface="+mn-cs"/>
              </a:rPr>
              <a:t>focuses on the ability to use IT and computing resources efficiently to meet system requirements, and to maintain that efficiency as demand changes or technologies evolve. Key topics include: s</a:t>
            </a:r>
            <a:r>
              <a:rPr lang="en-US" sz="1100" dirty="0"/>
              <a:t>electing the right resource types and sizes based on workload requirements, monitoring performance, and making informed decisions to maintain efficiency as business needs evolve.</a:t>
            </a:r>
          </a:p>
        </p:txBody>
      </p:sp>
    </p:spTree>
    <p:extLst>
      <p:ext uri="{BB962C8B-B14F-4D97-AF65-F5344CB8AC3E}">
        <p14:creationId xmlns:p14="http://schemas.microsoft.com/office/powerpoint/2010/main" val="47272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There are five design principles that can improve performance efficiency:</a:t>
            </a:r>
          </a:p>
          <a:p>
            <a:pPr marL="171450" indent="-171450">
              <a:buFont typeface="Arial" panose="020B0604020202020204" pitchFamily="34" charset="0"/>
              <a:buChar char="•"/>
            </a:pPr>
            <a:r>
              <a:rPr lang="en-US" sz="1100" i="1" dirty="0"/>
              <a:t>Democratize advanced technologies</a:t>
            </a:r>
            <a:r>
              <a:rPr lang="en-US" sz="1100" i="0" dirty="0"/>
              <a:t> – </a:t>
            </a:r>
            <a:r>
              <a:rPr lang="en-US" sz="1100" dirty="0"/>
              <a:t>Consume technologies as a service. For example, technologies such as NoSQL databases, media transcoding, and machine learning require expertise that is not evenly dispersed across the technical community. In the cloud, these technologies become services that teams can consume. Consuming technologies enables teams to focus on product development instead of resource provisioning and management.</a:t>
            </a:r>
          </a:p>
          <a:p>
            <a:pPr marL="171450" indent="-171450">
              <a:buFont typeface="Arial" panose="020B0604020202020204" pitchFamily="34" charset="0"/>
              <a:buChar char="•"/>
            </a:pPr>
            <a:r>
              <a:rPr lang="en-US" sz="1100" i="1" dirty="0"/>
              <a:t>Go global in minutes</a:t>
            </a:r>
            <a:r>
              <a:rPr lang="en-US" sz="1100" i="0" dirty="0"/>
              <a:t> – </a:t>
            </a:r>
            <a:r>
              <a:rPr lang="en-US" sz="1100" dirty="0"/>
              <a:t>Deploy systems in multiple AWS Regions to provide lower latency and a better customer experience at minimal cost.</a:t>
            </a:r>
          </a:p>
          <a:p>
            <a:pPr marL="171450" indent="-171450">
              <a:buFont typeface="Arial" panose="020B0604020202020204" pitchFamily="34" charset="0"/>
              <a:buChar char="•"/>
            </a:pPr>
            <a:r>
              <a:rPr lang="en-US" sz="1100" i="1" dirty="0"/>
              <a:t>Use serverless architectures</a:t>
            </a:r>
            <a:r>
              <a:rPr lang="en-US" sz="1100" i="0" dirty="0"/>
              <a:t> – </a:t>
            </a:r>
            <a:r>
              <a:rPr lang="en-US" sz="1100" dirty="0"/>
              <a:t>Serverless architectures remove the operational burden of running and maintaining servers to carry out traditional compute activities. Serverless architectures can also lower transactional costs because managed services operate at cloud scale.</a:t>
            </a:r>
          </a:p>
          <a:p>
            <a:pPr marL="171450" indent="-171450">
              <a:buFont typeface="Arial" panose="020B0604020202020204" pitchFamily="34" charset="0"/>
              <a:buChar char="•"/>
            </a:pPr>
            <a:r>
              <a:rPr lang="en-US" sz="1100" i="1" dirty="0"/>
              <a:t>Experiment more often</a:t>
            </a:r>
            <a:r>
              <a:rPr lang="en-US" sz="1100" i="0" dirty="0"/>
              <a:t> – </a:t>
            </a:r>
            <a:r>
              <a:rPr lang="en-US" sz="1100" dirty="0"/>
              <a:t>Perform comparative testing of different types of instances, storage, or configurations.</a:t>
            </a:r>
          </a:p>
          <a:p>
            <a:pPr marL="171450" indent="-171450">
              <a:buFont typeface="Arial" panose="020B0604020202020204" pitchFamily="34" charset="0"/>
              <a:buChar char="•"/>
            </a:pPr>
            <a:r>
              <a:rPr lang="en-US" sz="1100" i="1" dirty="0"/>
              <a:t>Consider mechanical sympathy</a:t>
            </a:r>
            <a:r>
              <a:rPr lang="en-US" sz="1100" i="0" dirty="0"/>
              <a:t> – </a:t>
            </a:r>
            <a:r>
              <a:rPr lang="en-US" sz="1100" dirty="0"/>
              <a:t>Use the technology approach that aligns best to what you are trying to achieve. For example, consider your data access patterns when you select</a:t>
            </a:r>
            <a:r>
              <a:rPr lang="en-US" sz="1100" baseline="0" dirty="0"/>
              <a:t> approaches for</a:t>
            </a:r>
            <a:r>
              <a:rPr lang="en-US" sz="1100" dirty="0"/>
              <a:t> databases or storage.</a:t>
            </a:r>
          </a:p>
        </p:txBody>
      </p:sp>
    </p:spTree>
    <p:extLst>
      <p:ext uri="{BB962C8B-B14F-4D97-AF65-F5344CB8AC3E}">
        <p14:creationId xmlns:p14="http://schemas.microsoft.com/office/powerpoint/2010/main" val="1125737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The foundational questions for performance efficiency fall under four best practice areas: selection, review, monitoring, and tradeoffs.</a:t>
            </a:r>
            <a:endParaRPr lang="en-US" sz="1100" dirty="0"/>
          </a:p>
          <a:p>
            <a:endParaRPr lang="en-US" sz="1100" dirty="0"/>
          </a:p>
          <a:p>
            <a:r>
              <a:rPr lang="en-US" sz="1100" dirty="0"/>
              <a:t>Use data to design and build a high-performance architecture. Gather data on all aspects of the architecture, from the high-level design to the selection and configuration of resource types. Review your choices periodically to ensure that you are taking advantage of new AWS services. Perform monitoring so that you are aware of any deviance from expected performance and can take prompt action to remediate</a:t>
            </a:r>
            <a:r>
              <a:rPr lang="en-US" sz="1100" baseline="0" dirty="0"/>
              <a:t> them</a:t>
            </a:r>
            <a:r>
              <a:rPr lang="en-US" sz="1100" dirty="0"/>
              <a:t>. Finally, use tradeoffs in your architecture to improve performance, such as using compression, using caching, or relaxing consistency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a:t>
            </a:r>
            <a:r>
              <a:rPr lang="en-US" sz="1100" dirty="0"/>
              <a:t>, see the </a:t>
            </a:r>
            <a:r>
              <a:rPr lang="en-US" sz="1100" dirty="0">
                <a:ea typeface="Amazon Ember Light" panose="020B0403020204020204" pitchFamily="34" charset="0"/>
                <a:cs typeface="Amazon Ember Light" panose="020B0403020204020204" pitchFamily="34" charset="0"/>
                <a:hlinkClick r:id="rId3"/>
              </a:rPr>
              <a:t>Performance Efficiency Pillar</a:t>
            </a:r>
            <a:r>
              <a:rPr lang="en-US" sz="1100" dirty="0">
                <a:ea typeface="Amazon Ember Light" panose="020B0403020204020204" pitchFamily="34" charset="0"/>
                <a:cs typeface="Amazon Ember Light" panose="020B0403020204020204" pitchFamily="34" charset="0"/>
              </a:rPr>
              <a:t> </a:t>
            </a:r>
            <a:r>
              <a:rPr lang="en-US" sz="1100" dirty="0"/>
              <a:t>whitepaper.</a:t>
            </a:r>
          </a:p>
        </p:txBody>
      </p:sp>
    </p:spTree>
    <p:extLst>
      <p:ext uri="{BB962C8B-B14F-4D97-AF65-F5344CB8AC3E}">
        <p14:creationId xmlns:p14="http://schemas.microsoft.com/office/powerpoint/2010/main" val="80112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performance efficiency questions from the AWS Well-Architected Framework:</a:t>
            </a:r>
          </a:p>
          <a:p>
            <a:pPr marL="171450" indent="-171450">
              <a:buFont typeface="Arial" panose="020B0604020202020204" pitchFamily="34" charset="0"/>
              <a:buChar char="•"/>
            </a:pPr>
            <a:r>
              <a:rPr lang="en-US" sz="1100" dirty="0"/>
              <a:t>PERF 1: How do you select the best</a:t>
            </a:r>
            <a:r>
              <a:rPr lang="en-US" sz="1100" baseline="0" dirty="0"/>
              <a:t> </a:t>
            </a:r>
            <a:r>
              <a:rPr lang="en-US" sz="1100" dirty="0"/>
              <a:t>performing architecture?</a:t>
            </a:r>
          </a:p>
          <a:p>
            <a:pPr marL="171450" indent="-171450">
              <a:buFont typeface="Arial" panose="020B0604020202020204" pitchFamily="34" charset="0"/>
              <a:buChar char="•"/>
            </a:pPr>
            <a:r>
              <a:rPr lang="en-US" sz="1100" dirty="0"/>
              <a:t>PERF 2: How do you select your compute solution?</a:t>
            </a:r>
          </a:p>
          <a:p>
            <a:pPr marL="171450" indent="-171450">
              <a:buFont typeface="Arial" panose="020B0604020202020204" pitchFamily="34" charset="0"/>
              <a:buChar char="•"/>
            </a:pPr>
            <a:r>
              <a:rPr lang="en-US" sz="1100" dirty="0"/>
              <a:t>PERF 4: How do you select your database solution?</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60561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Cost Optimization pillar</a:t>
            </a:r>
          </a:p>
        </p:txBody>
      </p:sp>
    </p:spTree>
    <p:extLst>
      <p:ext uri="{BB962C8B-B14F-4D97-AF65-F5344CB8AC3E}">
        <p14:creationId xmlns:p14="http://schemas.microsoft.com/office/powerpoint/2010/main" val="2415746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sz="1100" dirty="0"/>
              <a:t>The </a:t>
            </a:r>
            <a:r>
              <a:rPr lang="en-US" sz="1100" i="1" dirty="0"/>
              <a:t>Cost Optimization pillar </a:t>
            </a:r>
            <a:r>
              <a:rPr lang="en-US" sz="1100" dirty="0"/>
              <a:t>focuses on the ability to avoid unnecessary costs. Key topics include: understanding and controlling where money is being spent, selecting the most appropriate and right number of resource types, analyzing spend over time, and scaling to meeting business needs without overspending.</a:t>
            </a:r>
          </a:p>
          <a:p>
            <a:endParaRPr lang="en-US" sz="1100" dirty="0"/>
          </a:p>
        </p:txBody>
      </p:sp>
    </p:spTree>
    <p:extLst>
      <p:ext uri="{BB962C8B-B14F-4D97-AF65-F5344CB8AC3E}">
        <p14:creationId xmlns:p14="http://schemas.microsoft.com/office/powerpoint/2010/main" val="1744133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five design principles that can optimize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Implement Cloud Financial Management</a:t>
            </a:r>
            <a:r>
              <a:rPr lang="en-US" sz="1100" i="0" dirty="0"/>
              <a:t> – </a:t>
            </a:r>
            <a:r>
              <a:rPr lang="en-US" sz="1100" b="0" dirty="0"/>
              <a:t>To achieve financial success and accelerate business value realization in the cloud, you need to invest in cloud financial management and cost optimization. You need to build capability through knowledge building, programs, resources, and processes to become a cost-efficient organization.</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Adopt a consumption model</a:t>
            </a:r>
            <a:r>
              <a:rPr lang="en-US" sz="1100" i="0" dirty="0"/>
              <a:t> – </a:t>
            </a:r>
            <a:r>
              <a:rPr lang="en-US" sz="1100" b="0" dirty="0"/>
              <a:t>Pay only for the computing resources that you require. Increase or decrease usage depending on business requirements, not by using elaborate forecasting.</a:t>
            </a: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Measure overall efficiency</a:t>
            </a:r>
            <a:r>
              <a:rPr lang="en-US" sz="1100" i="0" dirty="0"/>
              <a:t> – </a:t>
            </a:r>
            <a:r>
              <a:rPr lang="en-US" sz="1100" kern="1200" dirty="0">
                <a:solidFill>
                  <a:schemeClr val="tx1"/>
                </a:solidFill>
                <a:effectLst/>
                <a:latin typeface="+mn-lt"/>
                <a:ea typeface="+mn-ea"/>
                <a:cs typeface="+mn-cs"/>
              </a:rPr>
              <a:t>Measure the business output of the workload and the costs that are associated with delivering it. Use this measure to know the gains that you make from increasing output and reducing costs.</a:t>
            </a:r>
            <a:endParaRPr lang="en-US" sz="11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Stop spending money on undifferentiated heavy lifting </a:t>
            </a:r>
            <a:r>
              <a:rPr lang="en-US" sz="1100" i="0" dirty="0"/>
              <a:t>– </a:t>
            </a:r>
            <a:r>
              <a:rPr lang="en-US" sz="1100" kern="1200" dirty="0">
                <a:solidFill>
                  <a:schemeClr val="tx1"/>
                </a:solidFill>
                <a:effectLst/>
                <a:latin typeface="+mn-lt"/>
                <a:ea typeface="+mn-ea"/>
                <a:cs typeface="+mn-cs"/>
              </a:rPr>
              <a:t>AWS does the heavy lifting of racking, stacking, and powering servers, which means</a:t>
            </a:r>
            <a:r>
              <a:rPr lang="en-US" sz="1100" kern="1200" baseline="0" dirty="0">
                <a:solidFill>
                  <a:schemeClr val="tx1"/>
                </a:solidFill>
                <a:effectLst/>
                <a:latin typeface="+mn-lt"/>
                <a:ea typeface="+mn-ea"/>
                <a:cs typeface="+mn-cs"/>
              </a:rPr>
              <a:t> that </a:t>
            </a:r>
            <a:r>
              <a:rPr lang="en-US" sz="1100" kern="1200" dirty="0">
                <a:solidFill>
                  <a:schemeClr val="tx1"/>
                </a:solidFill>
                <a:effectLst/>
                <a:latin typeface="+mn-lt"/>
                <a:ea typeface="+mn-ea"/>
                <a:cs typeface="+mn-cs"/>
              </a:rPr>
              <a:t>you can focus on your customers and business projects instead of the IT infrastructure.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Analyze and attribute expenditure</a:t>
            </a:r>
            <a:r>
              <a:rPr lang="en-US" sz="1100" i="0" dirty="0"/>
              <a:t> – </a:t>
            </a:r>
            <a:r>
              <a:rPr lang="en-US" sz="1100" kern="1200" dirty="0">
                <a:solidFill>
                  <a:schemeClr val="tx1"/>
                </a:solidFill>
                <a:effectLst/>
                <a:latin typeface="+mn-lt"/>
                <a:ea typeface="+mn-ea"/>
                <a:cs typeface="+mn-cs"/>
              </a:rPr>
              <a:t>The cloud makes it easier to accurately identify system usage and costs, and attribute IT costs to individual workload owners. Having this capability helps you measure return on investment (ROI) and gives workload owners an opportunity to optimize their resources and reduce costs.</a:t>
            </a:r>
          </a:p>
        </p:txBody>
      </p:sp>
    </p:spTree>
    <p:extLst>
      <p:ext uri="{BB962C8B-B14F-4D97-AF65-F5344CB8AC3E}">
        <p14:creationId xmlns:p14="http://schemas.microsoft.com/office/powerpoint/2010/main" val="187450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The foundational questions for cost optimization fall under five best practice areas: practice cloud financial management, expenditure and usage awareness, cost-effective resources, manage demand and supply resources, and optimize over time.</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Similar to the other pillars, there are tradeoffs to consider when evaluating cost. For example, you may choose to prioritize for speed—going to market quickly, shipping new features, or simply meeting a deadline—instead of investing in upfront cost optimization. As another example, designing an application for a higher level of availability typically costs more. You should identify your true application needs and use empirical data to inform your architectural design decisions. Perform benchmarking to establish the most cost-optimal workload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a:t>
            </a:r>
            <a:r>
              <a:rPr lang="en-US" sz="1100" dirty="0"/>
              <a:t>, see the </a:t>
            </a:r>
            <a:r>
              <a:rPr lang="en-US" sz="1100" dirty="0">
                <a:ea typeface="Amazon Ember Light" panose="020B0403020204020204" pitchFamily="34" charset="0"/>
                <a:cs typeface="Amazon Ember Light" panose="020B0403020204020204" pitchFamily="34" charset="0"/>
                <a:hlinkClick r:id="rId3"/>
              </a:rPr>
              <a:t>Cost Optimization Pillar</a:t>
            </a:r>
            <a:r>
              <a:rPr lang="en-US" sz="1100" dirty="0">
                <a:ea typeface="Amazon Ember Light" panose="020B0403020204020204" pitchFamily="34" charset="0"/>
                <a:cs typeface="Amazon Ember Light" panose="020B0403020204020204" pitchFamily="34" charset="0"/>
              </a:rPr>
              <a:t> </a:t>
            </a:r>
            <a:r>
              <a:rPr lang="en-US" sz="1100" dirty="0"/>
              <a:t>whitepaper.</a:t>
            </a:r>
          </a:p>
        </p:txBody>
      </p:sp>
    </p:spTree>
    <p:extLst>
      <p:ext uri="{BB962C8B-B14F-4D97-AF65-F5344CB8AC3E}">
        <p14:creationId xmlns:p14="http://schemas.microsoft.com/office/powerpoint/2010/main" val="232889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AWS Well-Architected Framework</a:t>
            </a:r>
          </a:p>
        </p:txBody>
      </p:sp>
    </p:spTree>
    <p:extLst>
      <p:ext uri="{BB962C8B-B14F-4D97-AF65-F5344CB8AC3E}">
        <p14:creationId xmlns:p14="http://schemas.microsoft.com/office/powerpoint/2010/main" val="3432628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cost optimization questions from the AWS Well-Architected Framework:</a:t>
            </a:r>
          </a:p>
          <a:p>
            <a:pPr marL="171450" indent="-171450">
              <a:buFont typeface="Arial" panose="020B0604020202020204" pitchFamily="34" charset="0"/>
              <a:buChar char="•"/>
            </a:pPr>
            <a:r>
              <a:rPr lang="en-US" sz="1100" dirty="0"/>
              <a:t>COST 2: How do you govern usage?</a:t>
            </a:r>
          </a:p>
          <a:p>
            <a:pPr marL="171450" indent="-171450">
              <a:buFont typeface="Arial" panose="020B0604020202020204" pitchFamily="34" charset="0"/>
              <a:buChar char="•"/>
            </a:pPr>
            <a:r>
              <a:rPr lang="en-US" sz="1100" dirty="0"/>
              <a:t>COST 6: How do you meet cost targets when you select resource type, size, and number?</a:t>
            </a:r>
          </a:p>
          <a:p>
            <a:pPr marL="171450" indent="-171450">
              <a:buFont typeface="Arial" panose="020B0604020202020204" pitchFamily="34" charset="0"/>
              <a:buChar char="•"/>
            </a:pPr>
            <a:r>
              <a:rPr lang="en-US" sz="1100" dirty="0"/>
              <a:t>COST 7: How do you use pricing models to reduce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00156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IN" sz="1200" b="0" i="0" kern="1200" dirty="0" smtClean="0">
                <a:solidFill>
                  <a:schemeClr val="tx1"/>
                </a:solidFill>
                <a:effectLst/>
                <a:latin typeface="+mn-lt"/>
                <a:ea typeface="+mn-ea"/>
                <a:cs typeface="+mn-cs"/>
              </a:rPr>
              <a:t>The sustainability pillar focuses on minimizing the environmental impacts of running cloud workloads. Key topics include a shared responsibility model for sustainability, understanding impact, and maximizing utilization to minimize required resources and reduce downstream impacts. </a:t>
            </a:r>
            <a:endParaRPr lang="en-US" sz="1100" dirty="0"/>
          </a:p>
        </p:txBody>
      </p:sp>
    </p:spTree>
    <p:extLst>
      <p:ext uri="{BB962C8B-B14F-4D97-AF65-F5344CB8AC3E}">
        <p14:creationId xmlns:p14="http://schemas.microsoft.com/office/powerpoint/2010/main" val="32967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Many of these best practices are generic and apply to all workloads, while others are specific to some use cases, verticals, and compute platforms. I’d highly encourage you to dive into these practices and identify the areas where you can achieve the most impact immediately.</a:t>
            </a:r>
          </a:p>
          <a:p>
            <a:r>
              <a:rPr lang="en-IN" sz="1200" b="0" i="0" kern="1200" dirty="0" smtClean="0">
                <a:solidFill>
                  <a:schemeClr val="tx1"/>
                </a:solidFill>
                <a:effectLst/>
                <a:latin typeface="+mn-lt"/>
                <a:ea typeface="+mn-ea"/>
                <a:cs typeface="+mn-cs"/>
              </a:rPr>
              <a:t>Transforming sustainability into a non-functional requirement can result in cost effective solutions and directly translate to cost savings on AWS, as you only pay for what you use. In some cases, meeting these non-functional targets might involve </a:t>
            </a:r>
            <a:r>
              <a:rPr lang="en-IN" sz="1200" b="0" i="0" kern="1200" dirty="0" err="1" smtClean="0">
                <a:solidFill>
                  <a:schemeClr val="tx1"/>
                </a:solidFill>
                <a:effectLst/>
                <a:latin typeface="+mn-lt"/>
                <a:ea typeface="+mn-ea"/>
                <a:cs typeface="+mn-cs"/>
              </a:rPr>
              <a:t>tradeoffs</a:t>
            </a:r>
            <a:r>
              <a:rPr lang="en-IN" sz="1200" b="0" i="0" kern="1200" dirty="0" smtClean="0">
                <a:solidFill>
                  <a:schemeClr val="tx1"/>
                </a:solidFill>
                <a:effectLst/>
                <a:latin typeface="+mn-lt"/>
                <a:ea typeface="+mn-ea"/>
                <a:cs typeface="+mn-cs"/>
              </a:rPr>
              <a:t> in terms of uptime, availability, or response time. Where minor </a:t>
            </a:r>
            <a:r>
              <a:rPr lang="en-IN" sz="1200" b="0" i="0" kern="1200" dirty="0" err="1" smtClean="0">
                <a:solidFill>
                  <a:schemeClr val="tx1"/>
                </a:solidFill>
                <a:effectLst/>
                <a:latin typeface="+mn-lt"/>
                <a:ea typeface="+mn-ea"/>
                <a:cs typeface="+mn-cs"/>
              </a:rPr>
              <a:t>tradeoffs</a:t>
            </a:r>
            <a:r>
              <a:rPr lang="en-IN" sz="1200" b="0" i="0" kern="1200" dirty="0" smtClean="0">
                <a:solidFill>
                  <a:schemeClr val="tx1"/>
                </a:solidFill>
                <a:effectLst/>
                <a:latin typeface="+mn-lt"/>
                <a:ea typeface="+mn-ea"/>
                <a:cs typeface="+mn-cs"/>
              </a:rPr>
              <a:t> are required, the sustainability improvements are likely to outweigh the change in quality of service. It’s important to encourage teams to continuously experiment with sustainability improvements and embed proxy metrics in their team goals.</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61435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activity that</a:t>
            </a:r>
            <a:r>
              <a:rPr lang="en-US" sz="1100" baseline="0" dirty="0"/>
              <a:t> </a:t>
            </a:r>
            <a:r>
              <a:rPr lang="en-US" sz="1100" dirty="0"/>
              <a:t>you just completed is similar to how you would use the AWS Well-Architected Tool. </a:t>
            </a:r>
            <a:br>
              <a:rPr lang="en-US" sz="1100" dirty="0"/>
            </a:br>
            <a:endParaRPr lang="en-US" sz="1100" dirty="0"/>
          </a:p>
          <a:p>
            <a:r>
              <a:rPr lang="en-US" sz="1100" dirty="0"/>
              <a:t>The AWS Well-Architected Tool helps you review the state of your workloads and compare them to the latest AWS architectural best practices. It gives you access to knowledge and best practices used by AWS architects, whenever you need it. </a:t>
            </a:r>
          </a:p>
          <a:p>
            <a:endParaRPr lang="en-US" sz="1100" dirty="0"/>
          </a:p>
          <a:p>
            <a:r>
              <a:rPr lang="en-US" sz="1100" dirty="0"/>
              <a:t>This tool is available in the AWS Management Console. You define your workload and answer a series of questions in the areas of operational excellence, security, reliability, performance efficiency, and cost optimization (as defined in the AWS Well-Architected Framework). The AWS Well-Architected Tool then delivers an action plan with step-by-step guidance on how to improve your workload for the cloud.</a:t>
            </a:r>
          </a:p>
          <a:p>
            <a:endParaRPr lang="en-US" sz="1100" dirty="0"/>
          </a:p>
          <a:p>
            <a:r>
              <a:rPr lang="en-US" sz="1100" dirty="0"/>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p>
        </p:txBody>
      </p:sp>
    </p:spTree>
    <p:extLst>
      <p:ext uri="{BB962C8B-B14F-4D97-AF65-F5344CB8AC3E}">
        <p14:creationId xmlns:p14="http://schemas.microsoft.com/office/powerpoint/2010/main" val="1792495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latin typeface="+mn-lt"/>
              </a:rPr>
              <a:t>The AWS Well-Architected Framework </a:t>
            </a:r>
            <a:r>
              <a:rPr lang="en-US" sz="1100" dirty="0"/>
              <a:t>documents a set of foundational questions that enable you to understand if a specific architecture aligns well with cloud best practices. </a:t>
            </a:r>
          </a:p>
          <a:p>
            <a:pPr marL="171450" indent="-171450">
              <a:buFont typeface="Arial" panose="020B0604020202020204" pitchFamily="34" charset="0"/>
              <a:buChar char="•"/>
            </a:pPr>
            <a:r>
              <a:rPr lang="en-US" sz="1100" dirty="0">
                <a:latin typeface="+mn-lt"/>
              </a:rPr>
              <a:t>The AWS Well-Architected Framework is organized into five pillars: operational excellence, security, reliability, performance efficiency, and cost optimization.</a:t>
            </a:r>
          </a:p>
          <a:p>
            <a:pPr marL="171450" indent="-171450">
              <a:buFont typeface="Arial" panose="020B0604020202020204" pitchFamily="34" charset="0"/>
              <a:buChar char="•"/>
            </a:pPr>
            <a:r>
              <a:rPr lang="en-US" sz="1100" dirty="0">
                <a:latin typeface="+mn-lt"/>
              </a:rPr>
              <a:t>Each pillar includes a set of design principles and best practices.</a:t>
            </a: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Reliability and availability</a:t>
            </a:r>
          </a:p>
        </p:txBody>
      </p:sp>
    </p:spTree>
    <p:extLst>
      <p:ext uri="{BB962C8B-B14F-4D97-AF65-F5344CB8AC3E}">
        <p14:creationId xmlns:p14="http://schemas.microsoft.com/office/powerpoint/2010/main" val="1783923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the words of Werner Vogels, Amazon’s CTO, “Everything fails, all the time.” One of the best practices that is identified in the AWS Well-Architected Framework is to plan for failure (or application or workload downtime). One way to do that is to architect your applications and workloads to withstand failure. There are two important factors that cloud architects consider when designing architectures to withstand failure: reliability and availability.</a:t>
            </a:r>
          </a:p>
        </p:txBody>
      </p:sp>
    </p:spTree>
    <p:extLst>
      <p:ext uri="{BB962C8B-B14F-4D97-AF65-F5344CB8AC3E}">
        <p14:creationId xmlns:p14="http://schemas.microsoft.com/office/powerpoint/2010/main" val="418848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dirty="0"/>
              <a:t>Reliability</a:t>
            </a:r>
            <a:r>
              <a:rPr lang="en-US" sz="1100" dirty="0"/>
              <a:t> is a measure of your system’s ability to provide functionality when desired by the user. Because "everything fails, all the time," you should think of reliability in statistical terms. Reliability is the probability that an entire system will function as intended for a specified period. Note that a system includes all system components, such as hardware, firmware, and software. Failure of system components impacts the availability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understand reliability, it is helpful to consider the familiar example of a car. The car is the system. Each of the car’s components (for example, cooling, ignition, and brakes) must work together in order for the car to work properly. If you try to start the car and the ignition fails, you cannot drive anywhere—the car is not available. If the ignition fails repeatedly, your car is not considered 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way to measure reliability is to use statistical measurements, such as Mean Time Between Failures (MTBF). MTBF is the total time in service over the number of failures.</a:t>
            </a:r>
          </a:p>
        </p:txBody>
      </p:sp>
    </p:spTree>
    <p:extLst>
      <p:ext uri="{BB962C8B-B14F-4D97-AF65-F5344CB8AC3E}">
        <p14:creationId xmlns:p14="http://schemas.microsoft.com/office/powerpoint/2010/main" val="1453437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Say</a:t>
            </a:r>
            <a:r>
              <a:rPr lang="en-US" sz="1100" baseline="0" dirty="0"/>
              <a:t> that</a:t>
            </a:r>
            <a:r>
              <a:rPr lang="en-US" sz="1100" dirty="0"/>
              <a:t> you have an application that you bring online Monday at noon. The application is said to be </a:t>
            </a:r>
            <a:r>
              <a:rPr lang="en-US" sz="1100" i="1" dirty="0"/>
              <a:t>available</a:t>
            </a:r>
            <a:r>
              <a:rPr lang="en-US" sz="1100" dirty="0"/>
              <a:t>. It functions normally until it fails Friday at noon. Therefore, the time to failure (or the length of time the application is available) is 96 hours. You spend from Friday at noon until Monday at noon diagnosing why the application failed and repairing it, at which point you bring the application back online. Therefore, the time to repair is 72 hours.</a:t>
            </a:r>
          </a:p>
          <a:p>
            <a:endParaRPr lang="en-US" sz="1100" dirty="0"/>
          </a:p>
          <a:p>
            <a:r>
              <a:rPr lang="en-US" sz="1100" dirty="0"/>
              <a:t>Then, it happens again: the application fails on Friday at noon, you spend from Friday at noon until Monday at noon repairing it, and you bring it online on Monday at noon. </a:t>
            </a:r>
          </a:p>
          <a:p>
            <a:endParaRPr lang="en-US" sz="1100" dirty="0"/>
          </a:p>
          <a:p>
            <a:r>
              <a:rPr lang="en-US" sz="1100" dirty="0"/>
              <a:t>Say this failure-repair-restore cycle happens </a:t>
            </a:r>
            <a:r>
              <a:rPr lang="en-US" sz="1100" i="1" dirty="0"/>
              <a:t>every week</a:t>
            </a:r>
            <a:r>
              <a:rPr lang="en-US" sz="1100" i="0" dirty="0"/>
              <a:t>. You can now calculate the average of these numbers. In this example, y</a:t>
            </a:r>
            <a:r>
              <a:rPr lang="en-US" sz="1100" dirty="0"/>
              <a:t>our mean time to failure (MTTF) is 96 hours, and your mean time to repair (MTTR) is 72 hours. Your mean time between failures (MTBF) is 168 hours (or 1 week), which is the sum of MTTF and MTTR.</a:t>
            </a:r>
          </a:p>
        </p:txBody>
      </p:sp>
    </p:spTree>
    <p:extLst>
      <p:ext uri="{BB962C8B-B14F-4D97-AF65-F5344CB8AC3E}">
        <p14:creationId xmlns:p14="http://schemas.microsoft.com/office/powerpoint/2010/main" val="304944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you just learned, failure of system components impacts the availability of the system.</a:t>
            </a:r>
          </a:p>
          <a:p>
            <a:endParaRPr lang="en-US" sz="1100" i="1" dirty="0"/>
          </a:p>
          <a:p>
            <a:r>
              <a:rPr lang="en-US" sz="1100" i="0" dirty="0"/>
              <a:t>Formally, </a:t>
            </a:r>
            <a:r>
              <a:rPr lang="en-US" sz="1100" i="1" dirty="0"/>
              <a:t>availability</a:t>
            </a:r>
            <a:r>
              <a:rPr lang="en-US" sz="1100" dirty="0"/>
              <a:t> is the percentage of time that a system is operating normally or correctly performing the operations expected of it (or normal operation time over total time). Availability is reduced anytime the application isn’t operating normally, including both scheduled and unscheduled interruptions.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Availability is also defined as the percentage of uptime (that is, length of time that a system is online between failures) over a period of time (commonly 1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shorthand when referring to availability is </a:t>
            </a:r>
            <a:r>
              <a:rPr lang="en-US" sz="1100" i="1" dirty="0"/>
              <a:t>number of 9s</a:t>
            </a:r>
            <a:r>
              <a:rPr lang="en-US" sz="1100" dirty="0"/>
              <a:t>. For example, </a:t>
            </a:r>
            <a:r>
              <a:rPr lang="en-US" sz="1100" i="1" dirty="0"/>
              <a:t>five 9s </a:t>
            </a:r>
            <a:r>
              <a:rPr lang="en-US" sz="1100" dirty="0"/>
              <a:t>means 99.999</a:t>
            </a:r>
            <a:r>
              <a:rPr lang="en-US" sz="1100" baseline="0" dirty="0"/>
              <a:t> percent</a:t>
            </a:r>
            <a:r>
              <a:rPr lang="en-US" sz="1100" dirty="0"/>
              <a:t> availability.</a:t>
            </a:r>
          </a:p>
        </p:txBody>
      </p:sp>
    </p:spTree>
    <p:extLst>
      <p:ext uri="{BB962C8B-B14F-4D97-AF65-F5344CB8AC3E}">
        <p14:creationId xmlns:p14="http://schemas.microsoft.com/office/powerpoint/2010/main" val="65826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Architecture is the art and science of designing and building large structures. Large systems require architects to manage their size and complexity. </a:t>
            </a:r>
          </a:p>
          <a:p>
            <a:endParaRPr lang="en-US" sz="1100" dirty="0"/>
          </a:p>
          <a:p>
            <a:r>
              <a:rPr lang="en-US" sz="1100" dirty="0"/>
              <a:t>Cloud architects:</a:t>
            </a:r>
          </a:p>
          <a:p>
            <a:pPr marL="171450" indent="-171450">
              <a:buFont typeface="Arial" panose="020B0604020202020204" pitchFamily="34" charset="0"/>
              <a:buChar char="•"/>
            </a:pPr>
            <a:r>
              <a:rPr lang="en-US" sz="1100" dirty="0"/>
              <a:t>Engage with decision makers to identify the business goal and the capabilities that need improvement. </a:t>
            </a:r>
          </a:p>
          <a:p>
            <a:pPr marL="171450" indent="-171450">
              <a:buFont typeface="Arial" panose="020B0604020202020204" pitchFamily="34" charset="0"/>
              <a:buChar char="•"/>
            </a:pPr>
            <a:r>
              <a:rPr lang="en-US" sz="1100" dirty="0"/>
              <a:t>Ensure alignment between technology deliverables of a solution and the business goals.</a:t>
            </a:r>
          </a:p>
          <a:p>
            <a:pPr marL="171450" indent="-171450">
              <a:buFont typeface="Arial" panose="020B0604020202020204" pitchFamily="34" charset="0"/>
              <a:buChar char="•"/>
            </a:pPr>
            <a:r>
              <a:rPr lang="en-US" sz="1100" dirty="0"/>
              <a:t>Work with delivery teams that are implementing the solution to ensure that the technology features are appropriate.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Having well-architected systems greatly increases the likelihood of business success.</a:t>
            </a:r>
          </a:p>
        </p:txBody>
      </p:sp>
    </p:spTree>
    <p:extLst>
      <p:ext uri="{BB962C8B-B14F-4D97-AF65-F5344CB8AC3E}">
        <p14:creationId xmlns:p14="http://schemas.microsoft.com/office/powerpoint/2010/main" val="2297702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highly available</a:t>
            </a:r>
            <a:r>
              <a:rPr lang="en-US" sz="1100" kern="1200" dirty="0">
                <a:solidFill>
                  <a:schemeClr val="tx1"/>
                </a:solidFill>
                <a:effectLst/>
                <a:latin typeface="+mn-lt"/>
                <a:ea typeface="+mn-ea"/>
                <a:cs typeface="+mn-cs"/>
              </a:rPr>
              <a:t> system is one that can withstand some measure of degradation while still remaining available. In a highly available system, downtime is minimized as much as possible and minimal human intervention is required.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highly available system can be viewed as a set of system-wide, shared resources that cooperate to guarantee essential services. High availability combines software with open-standard hardware to minimize downtime by quickly restoring essential services when a system, component, or application fails. Services are restored rapidly, often in less than 1 minute.</a:t>
            </a:r>
          </a:p>
        </p:txBody>
      </p:sp>
    </p:spTree>
    <p:extLst>
      <p:ext uri="{BB962C8B-B14F-4D97-AF65-F5344CB8AC3E}">
        <p14:creationId xmlns:p14="http://schemas.microsoft.com/office/powerpoint/2010/main" val="3140020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Availability requirements vary. T</a:t>
            </a:r>
            <a:r>
              <a:rPr lang="en-US" sz="1100" dirty="0"/>
              <a:t>he length of disruption that is acceptable depends on the type of application. Here is a table of common application availability design goals and the maximum length of disruption that can occur within a year while still meeting the goal. The table contains examples of the types of applications that are common at each availability tier. </a:t>
            </a:r>
          </a:p>
        </p:txBody>
      </p:sp>
    </p:spTree>
    <p:extLst>
      <p:ext uri="{BB962C8B-B14F-4D97-AF65-F5344CB8AC3E}">
        <p14:creationId xmlns:p14="http://schemas.microsoft.com/office/powerpoint/2010/main" val="2223468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14650"/>
          </a:xfrm>
        </p:spPr>
        <p:txBody>
          <a:bodyPr/>
          <a:lstStyle/>
          <a:p>
            <a:r>
              <a:rPr lang="en-US" sz="1100" kern="1200" dirty="0">
                <a:solidFill>
                  <a:schemeClr val="tx1"/>
                </a:solidFill>
                <a:effectLst/>
                <a:latin typeface="+mn-lt"/>
                <a:ea typeface="+mn-ea"/>
                <a:cs typeface="+mn-cs"/>
              </a:rPr>
              <a:t>Though events that might disrupt an application’s availability cannot always be predicted, you can build availability into your architecture design. </a:t>
            </a:r>
            <a:r>
              <a:rPr lang="en-US" sz="1100" dirty="0"/>
              <a:t>There </a:t>
            </a:r>
            <a:r>
              <a:rPr lang="en-US" sz="1100" baseline="0" dirty="0"/>
              <a:t>are three factors that determine the overall availability of your application:</a:t>
            </a:r>
          </a:p>
          <a:p>
            <a:endParaRPr lang="en-US" sz="1100" baseline="0" dirty="0"/>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Fault tolerance</a:t>
            </a:r>
            <a:r>
              <a:rPr lang="en-US" sz="1100" baseline="0" dirty="0"/>
              <a:t> refers to the </a:t>
            </a:r>
            <a:r>
              <a:rPr lang="en-US" sz="1100" i="1" baseline="0" dirty="0"/>
              <a:t>built-in redundancy </a:t>
            </a:r>
            <a:r>
              <a:rPr lang="en-US" sz="1100" baseline="0" dirty="0"/>
              <a:t>of an application's components and the </a:t>
            </a:r>
            <a:r>
              <a:rPr lang="en-US" sz="1100" b="0" i="1" baseline="0" dirty="0"/>
              <a:t>ability of the application to remain operational</a:t>
            </a:r>
            <a:r>
              <a:rPr lang="en-US" sz="1100" b="1" baseline="0" dirty="0"/>
              <a:t> </a:t>
            </a:r>
            <a:r>
              <a:rPr lang="en-US" sz="1100" baseline="0" dirty="0"/>
              <a:t>even if some of its components fail. </a:t>
            </a:r>
            <a:r>
              <a:rPr lang="en-US" sz="1100" b="0" i="0" kern="1200" dirty="0">
                <a:solidFill>
                  <a:schemeClr val="tx1"/>
                </a:solidFill>
                <a:effectLst/>
                <a:latin typeface="+mn-lt"/>
                <a:ea typeface="+mn-ea"/>
                <a:cs typeface="+mn-cs"/>
              </a:rPr>
              <a:t>Fault tolerance relies on specialized hardware to detect failure in a system component (such as a processor, memory board, power supply, I/O subsystem, or storage subsystem) and instantaneously switch to a redundant hardware component. The fault-tolerant model does not address software failures, which are the most common reason for downtime. </a:t>
            </a:r>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Scalability</a:t>
            </a:r>
            <a:r>
              <a:rPr lang="en-US" sz="1100" baseline="0" dirty="0"/>
              <a:t> is the ability of your application to accommodate increases in capacity needs, remain available, and perform within your required standards. It does not guarantee availability, but it contributes to your application's availability.</a:t>
            </a:r>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Recoverability</a:t>
            </a:r>
            <a:r>
              <a:rPr lang="en-US" sz="1100" baseline="0" dirty="0"/>
              <a:t> is the ability to restore service quickly and without lost data if a disaster makes your components unavailable, or it destroys data.</a:t>
            </a:r>
          </a:p>
          <a:p>
            <a:endParaRPr lang="en-US" sz="1100" baseline="0" dirty="0"/>
          </a:p>
          <a:p>
            <a:r>
              <a:rPr lang="en-US" sz="1100" kern="1200" dirty="0">
                <a:solidFill>
                  <a:schemeClr val="tx1"/>
                </a:solidFill>
                <a:effectLst/>
                <a:latin typeface="+mn-lt"/>
                <a:ea typeface="+mn-ea"/>
                <a:cs typeface="+mn-cs"/>
              </a:rPr>
              <a:t>Keep in mind that improving availability usually leads to increased cost. When you consider how to make your environment more available, it's important to balance the cost of the improvement with the benefit to your users.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Do you want to ensure that your application is always alive or reachable, or do you want to ensure that it is servicing requests within an acceptable level of performance?</a:t>
            </a:r>
          </a:p>
        </p:txBody>
      </p:sp>
    </p:spTree>
    <p:extLst>
      <p:ext uri="{BB962C8B-B14F-4D97-AF65-F5344CB8AC3E}">
        <p14:creationId xmlns:p14="http://schemas.microsoft.com/office/powerpoint/2010/main" val="8327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171450" indent="-171450">
              <a:buClr>
                <a:schemeClr val="tx1"/>
              </a:buClr>
              <a:buFont typeface="Arial" panose="020B0604020202020204" pitchFamily="34" charset="0"/>
              <a:buChar char="•"/>
            </a:pPr>
            <a:r>
              <a:rPr lang="en-US" sz="1100" kern="1200" dirty="0">
                <a:latin typeface="+mn-lt"/>
                <a:ea typeface="+mn-ea"/>
                <a:cs typeface="+mn-cs"/>
              </a:rPr>
              <a:t>Reliability is a measure of your system’s ability to provide functionality when desired by the user, and it can be measured in terms of MTBF. </a:t>
            </a:r>
          </a:p>
          <a:p>
            <a:pPr marL="171450" indent="-171450">
              <a:buClr>
                <a:schemeClr val="tx1"/>
              </a:buClr>
              <a:buFont typeface="Arial" panose="020B0604020202020204" pitchFamily="34" charset="0"/>
              <a:buChar char="•"/>
            </a:pPr>
            <a:r>
              <a:rPr lang="en-US" sz="1100" kern="1200" dirty="0">
                <a:latin typeface="+mn-lt"/>
                <a:ea typeface="+mn-ea"/>
                <a:cs typeface="+mn-cs"/>
              </a:rPr>
              <a:t>Availability is </a:t>
            </a:r>
            <a:r>
              <a:rPr lang="en-US" sz="1100" dirty="0"/>
              <a:t>the percentage of time that a system is operating normally or correctly performing the operations expected of it (or normal operation time over total time).</a:t>
            </a:r>
          </a:p>
          <a:p>
            <a:pPr marL="171450" indent="-171450">
              <a:buClr>
                <a:schemeClr val="tx1"/>
              </a:buClr>
              <a:buFont typeface="Arial" panose="020B0604020202020204" pitchFamily="34" charset="0"/>
              <a:buChar char="•"/>
            </a:pPr>
            <a:r>
              <a:rPr lang="en-US" sz="1100" kern="1200" dirty="0">
                <a:latin typeface="+mn-lt"/>
                <a:ea typeface="+mn-ea"/>
                <a:cs typeface="+mn-cs"/>
              </a:rPr>
              <a:t>Three factors that influence the availability of your applications are fault tolerance, scalability, and recoverability.</a:t>
            </a:r>
          </a:p>
          <a:p>
            <a:pPr marL="171450" indent="-171450">
              <a:buClr>
                <a:schemeClr val="tx1"/>
              </a:buClr>
              <a:buFont typeface="Arial" panose="020B0604020202020204" pitchFamily="34" charset="0"/>
              <a:buChar char="•"/>
            </a:pPr>
            <a:r>
              <a:rPr lang="en-US" sz="1100" kern="1200" dirty="0">
                <a:latin typeface="+mn-lt"/>
                <a:ea typeface="+mn-ea"/>
                <a:cs typeface="+mn-cs"/>
              </a:rPr>
              <a:t>You can design your workloads and applications to be highly available, but there is a cost tradeoff to consider.</a:t>
            </a:r>
          </a:p>
        </p:txBody>
      </p:sp>
    </p:spTree>
    <p:extLst>
      <p:ext uri="{BB962C8B-B14F-4D97-AF65-F5344CB8AC3E}">
        <p14:creationId xmlns:p14="http://schemas.microsoft.com/office/powerpoint/2010/main" val="3356380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AWS Trusted Advisor</a:t>
            </a:r>
          </a:p>
          <a:p>
            <a:endParaRPr lang="en-US" sz="1100" dirty="0"/>
          </a:p>
          <a:p>
            <a:r>
              <a:rPr lang="en-US" sz="1100" dirty="0"/>
              <a:t>As you have learned so far, you can use the AWS Well-Architected Framework as you design your architectures to understand potential risks in your architecture, identify areas that need improvement, and drive architectural decisions. In this section, you will learn about AWS Trusted Advisor, which is a tool that you can use to review your AWS environment as soon as you start implementing your architectures.</a:t>
            </a:r>
          </a:p>
        </p:txBody>
      </p:sp>
    </p:spTree>
    <p:extLst>
      <p:ext uri="{BB962C8B-B14F-4D97-AF65-F5344CB8AC3E}">
        <p14:creationId xmlns:p14="http://schemas.microsoft.com/office/powerpoint/2010/main" val="2925717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8056"/>
          </a:xfrm>
        </p:spPr>
        <p:txBody>
          <a:bodyPr/>
          <a:lstStyle/>
          <a:p>
            <a:r>
              <a:rPr lang="en-US" sz="1100" dirty="0"/>
              <a:t>AWS Trusted Advisor is an online tool that provides real-time guidance to help you provision your resources following AWS best practices. </a:t>
            </a:r>
          </a:p>
          <a:p>
            <a:endParaRPr lang="en-US" sz="1100" dirty="0"/>
          </a:p>
          <a:p>
            <a:r>
              <a:rPr lang="en-US" sz="1100" dirty="0"/>
              <a:t>AWS</a:t>
            </a:r>
            <a:r>
              <a:rPr lang="en-US" sz="1100" baseline="0" dirty="0"/>
              <a:t> Trusted Advisor </a:t>
            </a:r>
            <a:r>
              <a:rPr lang="en-US" sz="1100" dirty="0"/>
              <a:t>looks at your entire AWS environment and gives you recommendations in five categories:</a:t>
            </a:r>
          </a:p>
          <a:p>
            <a:pPr marL="171450" indent="-171450">
              <a:buFont typeface="Arial" panose="020B0604020202020204" pitchFamily="34" charset="0"/>
              <a:buChar char="•"/>
            </a:pPr>
            <a:r>
              <a:rPr lang="en-US" sz="1100" i="1" dirty="0"/>
              <a:t>Cost Optimization</a:t>
            </a:r>
            <a:r>
              <a:rPr lang="en-US" sz="1100" i="0" dirty="0"/>
              <a:t> – </a:t>
            </a:r>
            <a:r>
              <a:rPr lang="en-US" sz="1100" dirty="0"/>
              <a:t>AWS Trusted Advisor looks at your resource use and makes recommendations to help you optimize cost by eliminating unused and idle resources, or by making commitments to reserved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Performance</a:t>
            </a:r>
            <a:r>
              <a:rPr lang="en-US" sz="1100" i="0" dirty="0"/>
              <a:t> – </a:t>
            </a:r>
            <a:r>
              <a:rPr lang="en-US" sz="1100" dirty="0"/>
              <a:t>Improve the performance of your service by checking your service limits, ensuring you take advantage of provisioned throughput, and monitoring for overutilized instances.</a:t>
            </a:r>
          </a:p>
          <a:p>
            <a:pPr marL="171450" indent="-171450">
              <a:buFont typeface="Arial" panose="020B0604020202020204" pitchFamily="34" charset="0"/>
              <a:buChar char="•"/>
            </a:pPr>
            <a:r>
              <a:rPr lang="en-US" sz="1100" i="1" dirty="0"/>
              <a:t>Security</a:t>
            </a:r>
            <a:r>
              <a:rPr lang="en-US" sz="1100" i="0" dirty="0"/>
              <a:t> – </a:t>
            </a:r>
            <a:r>
              <a:rPr lang="en-US" sz="1100" dirty="0"/>
              <a:t>Improve the security of your application by closing gaps, enabling various AWS security features, and examining your permissions.</a:t>
            </a:r>
          </a:p>
          <a:p>
            <a:pPr marL="171450" indent="-171450">
              <a:buFont typeface="Arial" panose="020B0604020202020204" pitchFamily="34" charset="0"/>
              <a:buChar char="•"/>
            </a:pPr>
            <a:r>
              <a:rPr lang="en-US" sz="1100" i="1" dirty="0"/>
              <a:t>Fault Tolerance</a:t>
            </a:r>
            <a:r>
              <a:rPr lang="en-US" sz="1100" i="0" dirty="0"/>
              <a:t> – </a:t>
            </a:r>
            <a:r>
              <a:rPr lang="en-US" sz="1100" dirty="0"/>
              <a:t>Increase the availability and redundancy of your AWS application by taking advantage of automatic</a:t>
            </a:r>
            <a:r>
              <a:rPr lang="en-US" sz="1100" baseline="0" dirty="0"/>
              <a:t> </a:t>
            </a:r>
            <a:r>
              <a:rPr lang="en-US" sz="1100" dirty="0"/>
              <a:t>scaling, health checks, Multi-AZ deployments, and backup capabilities.</a:t>
            </a:r>
          </a:p>
          <a:p>
            <a:pPr marL="171450" indent="-171450">
              <a:buFont typeface="Arial" panose="020B0604020202020204" pitchFamily="34" charset="0"/>
              <a:buChar char="•"/>
            </a:pPr>
            <a:r>
              <a:rPr lang="en-US" sz="1100" i="1" dirty="0"/>
              <a:t>Service Limits</a:t>
            </a:r>
            <a:r>
              <a:rPr lang="en-US" sz="1100" i="0" dirty="0"/>
              <a:t> – </a:t>
            </a:r>
            <a:r>
              <a:rPr lang="en-US" sz="1100" dirty="0"/>
              <a:t>AWS Trusted Advisor checks for service usage that is more than 80</a:t>
            </a:r>
            <a:r>
              <a:rPr lang="en-US" sz="1100" baseline="0" dirty="0"/>
              <a:t> percent</a:t>
            </a:r>
            <a:r>
              <a:rPr lang="en-US" sz="1100" dirty="0"/>
              <a:t> of the service limit. Values are based on a snapshot, so your current usage might differ. Limit and usage data can take up to 24 hours to reflect any changes.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a detailed description of the information that AWS Trusted Advisor provides, see </a:t>
            </a:r>
            <a:r>
              <a:rPr lang="en-US" sz="1100" dirty="0">
                <a:ea typeface="Amazon Ember Light" panose="020B0403020204020204" pitchFamily="34" charset="0"/>
                <a:cs typeface="Amazon Ember Light" panose="020B0403020204020204" pitchFamily="34" charset="0"/>
                <a:hlinkClick r:id="rId3"/>
              </a:rPr>
              <a:t>AWS Trusted Advisor Best Practice Checks</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3064197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have a friend who used AWS Trusted Advisor for the first time. She is trying to interpret its recommendations to improve her cloud environment and needs your help. This is her dashboard. While everything looks OK in the cost optimization and service limit categories, you notice that there are a few recommendations that you should review to help her improve her security, performance, and fault tolerance.</a:t>
            </a:r>
          </a:p>
          <a:p>
            <a:endParaRPr lang="en-US" sz="1100" dirty="0"/>
          </a:p>
          <a:p>
            <a:r>
              <a:rPr lang="en-US" sz="1100" dirty="0"/>
              <a:t>Help your friend interpret the following recommendations.</a:t>
            </a:r>
          </a:p>
        </p:txBody>
      </p:sp>
    </p:spTree>
    <p:extLst>
      <p:ext uri="{BB962C8B-B14F-4D97-AF65-F5344CB8AC3E}">
        <p14:creationId xmlns:p14="http://schemas.microsoft.com/office/powerpoint/2010/main" val="3220096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4132171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472379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8113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AWS Well-Architected Framework is a guide that is designed to help you build the most </a:t>
            </a:r>
            <a:r>
              <a:rPr lang="en-US" sz="1100" kern="1200" dirty="0">
                <a:solidFill>
                  <a:schemeClr val="tx1"/>
                </a:solidFill>
                <a:effectLst/>
                <a:latin typeface="+mn-lt"/>
                <a:ea typeface="+mn-ea"/>
                <a:cs typeface="+mn-cs"/>
              </a:rPr>
              <a:t>secure, high-performing, resilient, and efficient infrastructure possible for your cloud applications and workloads. It </a:t>
            </a:r>
            <a:r>
              <a:rPr lang="en-US" sz="1100" dirty="0"/>
              <a:t>provides a set of foundational questions and best practices that can help you evaluate and implement your cloud architectures. AWS developed the Well-Architected Framework after reviewing thousands of customer architectures on AWS.</a:t>
            </a:r>
          </a:p>
          <a:p>
            <a:endParaRPr lang="en-US" sz="1100" dirty="0"/>
          </a:p>
        </p:txBody>
      </p:sp>
    </p:spTree>
    <p:extLst>
      <p:ext uri="{BB962C8B-B14F-4D97-AF65-F5344CB8AC3E}">
        <p14:creationId xmlns:p14="http://schemas.microsoft.com/office/powerpoint/2010/main" val="1921224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1196179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713053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171450" indent="-171450">
              <a:buClr>
                <a:schemeClr val="tx1"/>
              </a:buClr>
              <a:buFont typeface="Arial" panose="020B0604020202020204" pitchFamily="34" charset="0"/>
              <a:buChar char="•"/>
            </a:pPr>
            <a:r>
              <a:rPr lang="en-US" sz="1100" kern="1200" dirty="0">
                <a:latin typeface="+mn-lt"/>
                <a:ea typeface="+mn-ea"/>
                <a:cs typeface="+mn-cs"/>
              </a:rPr>
              <a:t>AWS Trusted Advisor is an online tool that provides real-time guidance to help you provision your resources by following AWS best practices. </a:t>
            </a:r>
          </a:p>
          <a:p>
            <a:pPr marL="171450" indent="-171450">
              <a:buClr>
                <a:schemeClr val="tx1"/>
              </a:buClr>
              <a:buFont typeface="Arial" panose="020B0604020202020204" pitchFamily="34" charset="0"/>
              <a:buChar char="•"/>
            </a:pPr>
            <a:r>
              <a:rPr lang="en-US" sz="1100" kern="1200" dirty="0">
                <a:latin typeface="+mn-lt"/>
                <a:ea typeface="+mn-ea"/>
                <a:cs typeface="+mn-cs"/>
              </a:rPr>
              <a:t>AWS Trusted Advisor looks at your entire AWS environment and gives you real-time recommendations in five categories.</a:t>
            </a:r>
          </a:p>
          <a:p>
            <a:pPr marL="171450" indent="-171450">
              <a:buClr>
                <a:schemeClr val="tx1"/>
              </a:buClr>
              <a:buFont typeface="Arial" panose="020B0604020202020204" pitchFamily="34" charset="0"/>
              <a:buChar char="•"/>
            </a:pPr>
            <a:r>
              <a:rPr lang="en-US" sz="1100" kern="1200" dirty="0">
                <a:latin typeface="+mn-lt"/>
                <a:ea typeface="+mn-ea"/>
                <a:cs typeface="+mn-cs"/>
              </a:rPr>
              <a:t>You can use AWS Trusted Advisor to help you optimize your AWS environment as soon as you start implementing your architecture designs.</a:t>
            </a:r>
          </a:p>
        </p:txBody>
      </p:sp>
    </p:spTree>
    <p:extLst>
      <p:ext uri="{BB962C8B-B14F-4D97-AF65-F5344CB8AC3E}">
        <p14:creationId xmlns:p14="http://schemas.microsoft.com/office/powerpoint/2010/main" val="854944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the module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latin typeface="+mn-lt"/>
              </a:rPr>
              <a:t>Describe the AWS Well-Architected Framework, including the five pillars</a:t>
            </a:r>
          </a:p>
          <a:p>
            <a:pPr marL="171450" indent="-171450">
              <a:buFont typeface="Arial" panose="020B0604020202020204" pitchFamily="34" charset="0"/>
              <a:buChar char="•"/>
            </a:pPr>
            <a:r>
              <a:rPr lang="en-US" sz="1100" dirty="0">
                <a:latin typeface="+mn-lt"/>
              </a:rPr>
              <a:t>Identify the design principles of the AWS Well-Architected Framework</a:t>
            </a:r>
          </a:p>
          <a:p>
            <a:pPr marL="171450" indent="-171450">
              <a:buFont typeface="Arial" panose="020B0604020202020204" pitchFamily="34" charset="0"/>
              <a:buChar char="•"/>
            </a:pPr>
            <a:r>
              <a:rPr lang="en-US" sz="1100" dirty="0">
                <a:latin typeface="+mn-lt"/>
              </a:rPr>
              <a:t>Explain the importance of reliability and high availability</a:t>
            </a:r>
          </a:p>
          <a:p>
            <a:pPr marL="171450" indent="-171450">
              <a:buFont typeface="Arial" panose="020B0604020202020204" pitchFamily="34" charset="0"/>
              <a:buChar char="•"/>
            </a:pPr>
            <a:r>
              <a:rPr lang="en-US" sz="1100" dirty="0">
                <a:latin typeface="+mn-lt"/>
              </a:rPr>
              <a:t>Identify how AWS Trusted Advisor helps customers</a:t>
            </a:r>
          </a:p>
          <a:p>
            <a:pPr marL="171450" indent="-171450">
              <a:buFont typeface="Arial" panose="020B0604020202020204" pitchFamily="34" charset="0"/>
              <a:buChar char="•"/>
            </a:pPr>
            <a:r>
              <a:rPr lang="en-US" sz="1100" dirty="0">
                <a:latin typeface="+mn-lt"/>
              </a:rPr>
              <a:t>Interpret AWS Trusted Advisor recommendations</a:t>
            </a: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complete the knowledge check.</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lvl="0" indent="-171450">
              <a:buFont typeface="Arial" panose="020B0604020202020204" pitchFamily="34" charset="0"/>
              <a:buChar char="•"/>
            </a:pPr>
            <a:r>
              <a:rPr lang="en-US" sz="1100" u="sng" dirty="0">
                <a:hlinkClick r:id="rId3"/>
              </a:rPr>
              <a:t>AWS Well-Architected website</a:t>
            </a:r>
            <a:endParaRPr lang="en-US" sz="1100" dirty="0"/>
          </a:p>
          <a:p>
            <a:pPr marL="171450" lvl="0" indent="-171450">
              <a:buFont typeface="Arial" panose="020B0604020202020204" pitchFamily="34" charset="0"/>
              <a:buChar char="•"/>
            </a:pPr>
            <a:r>
              <a:rPr lang="en-US" sz="1100" u="sng" dirty="0">
                <a:hlinkClick r:id="rId4"/>
              </a:rPr>
              <a:t>AWS Well-Architected Framework</a:t>
            </a:r>
            <a:r>
              <a:rPr lang="en-US" sz="1100" dirty="0"/>
              <a:t> whitepaper</a:t>
            </a:r>
          </a:p>
          <a:p>
            <a:pPr marL="171450" indent="-171450">
              <a:buFont typeface="Arial" panose="020B0604020202020204" pitchFamily="34" charset="0"/>
              <a:buChar char="•"/>
            </a:pPr>
            <a:r>
              <a:rPr lang="en-US" sz="1100" dirty="0">
                <a:hlinkClick r:id="rId5"/>
              </a:rPr>
              <a:t>AWS Well-Architected Labs</a:t>
            </a:r>
            <a:endParaRPr lang="en-US" sz="1100" dirty="0"/>
          </a:p>
          <a:p>
            <a:pPr marL="171450" lvl="0" indent="-171450">
              <a:buFont typeface="Arial" panose="020B0604020202020204" pitchFamily="34" charset="0"/>
              <a:buChar char="•"/>
            </a:pPr>
            <a:r>
              <a:rPr lang="en-US" sz="1100" u="sng" dirty="0">
                <a:hlinkClick r:id="rId6"/>
              </a:rPr>
              <a:t>AWS Trusted Advisor Best Practice Checks</a:t>
            </a:r>
            <a:endParaRPr lang="en-US" sz="1100" dirty="0"/>
          </a:p>
          <a:p>
            <a:endParaRPr lang="en-US" sz="1100" dirty="0"/>
          </a:p>
        </p:txBody>
      </p:sp>
    </p:spTree>
    <p:extLst>
      <p:ext uri="{BB962C8B-B14F-4D97-AF65-F5344CB8AC3E}">
        <p14:creationId xmlns:p14="http://schemas.microsoft.com/office/powerpoint/2010/main" val="42438234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24984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AWS Well-Architected helps cloud architects build secure, high-performing, resilient, and efficient infrastructure for a variety of applications and workloads. Built around six pillars—operational excellence, security, reliability, performance efficiency, cost optimization, and sustainability—AWS Well-Architected provides a consistent approach for customers and partners to evaluate architectures and implement scalable designs.</a:t>
            </a:r>
          </a:p>
          <a:p>
            <a:r>
              <a:rPr lang="en-IN" sz="1200" b="0" i="0" kern="1200" dirty="0" smtClean="0">
                <a:solidFill>
                  <a:schemeClr val="tx1"/>
                </a:solidFill>
                <a:effectLst/>
                <a:latin typeface="+mn-lt"/>
                <a:ea typeface="+mn-ea"/>
                <a:cs typeface="+mn-cs"/>
              </a:rPr>
              <a:t>The AWS Well-Architected Framework includes domain-specific lenses, </a:t>
            </a:r>
            <a:r>
              <a:rPr lang="en-IN" sz="1200" b="0" i="0" u="none" strike="noStrike" kern="1200" dirty="0" smtClean="0">
                <a:solidFill>
                  <a:schemeClr val="tx1"/>
                </a:solidFill>
                <a:effectLst/>
                <a:latin typeface="+mn-lt"/>
                <a:ea typeface="+mn-ea"/>
                <a:cs typeface="+mn-cs"/>
                <a:hlinkClick r:id="rId3"/>
              </a:rPr>
              <a:t>hands-on labs</a:t>
            </a:r>
            <a:r>
              <a:rPr lang="en-IN" sz="1200" b="0" i="0" kern="1200" dirty="0" smtClean="0">
                <a:solidFill>
                  <a:schemeClr val="tx1"/>
                </a:solidFill>
                <a:effectLst/>
                <a:latin typeface="+mn-lt"/>
                <a:ea typeface="+mn-ea"/>
                <a:cs typeface="+mn-cs"/>
              </a:rPr>
              <a:t>, and the AWS Well-Architected Tool. The </a:t>
            </a:r>
            <a:r>
              <a:rPr lang="en-IN" sz="1200" b="0" i="0" u="none" strike="noStrike" kern="1200" dirty="0" smtClean="0">
                <a:solidFill>
                  <a:schemeClr val="tx1"/>
                </a:solidFill>
                <a:effectLst/>
                <a:latin typeface="+mn-lt"/>
                <a:ea typeface="+mn-ea"/>
                <a:cs typeface="+mn-cs"/>
                <a:hlinkClick r:id="rId4"/>
              </a:rPr>
              <a:t>AWS Well-Architected Tool</a:t>
            </a:r>
            <a:r>
              <a:rPr lang="en-IN" sz="1200" b="0" i="0" kern="1200" dirty="0" smtClean="0">
                <a:solidFill>
                  <a:schemeClr val="tx1"/>
                </a:solidFill>
                <a:effectLst/>
                <a:latin typeface="+mn-lt"/>
                <a:ea typeface="+mn-ea"/>
                <a:cs typeface="+mn-cs"/>
              </a:rPr>
              <a:t>, available at no cost in the </a:t>
            </a:r>
            <a:r>
              <a:rPr lang="en-IN" sz="1200" b="0" i="0" u="none" strike="noStrike" kern="1200" dirty="0" smtClean="0">
                <a:solidFill>
                  <a:schemeClr val="tx1"/>
                </a:solidFill>
                <a:effectLst/>
                <a:latin typeface="+mn-lt"/>
                <a:ea typeface="+mn-ea"/>
                <a:cs typeface="+mn-cs"/>
                <a:hlinkClick r:id="rId5"/>
              </a:rPr>
              <a:t>AWS Management Console</a:t>
            </a:r>
            <a:r>
              <a:rPr lang="en-IN" sz="1200" b="0" i="0" kern="1200" dirty="0" smtClean="0">
                <a:solidFill>
                  <a:schemeClr val="tx1"/>
                </a:solidFill>
                <a:effectLst/>
                <a:latin typeface="+mn-lt"/>
                <a:ea typeface="+mn-ea"/>
                <a:cs typeface="+mn-cs"/>
              </a:rPr>
              <a:t>, provides a mechanism for regularly evaluating workloads, identifying high-risk issues, and recording improvements.</a:t>
            </a:r>
          </a:p>
          <a:p>
            <a:r>
              <a:rPr lang="en-IN" sz="1200" b="0" i="0" kern="1200" dirty="0" smtClean="0">
                <a:solidFill>
                  <a:schemeClr val="tx1"/>
                </a:solidFill>
                <a:effectLst/>
                <a:latin typeface="+mn-lt"/>
                <a:ea typeface="+mn-ea"/>
                <a:cs typeface="+mn-cs"/>
              </a:rPr>
              <a:t>AWS also provides access to an ecosystem of hundreds of members in the AWS Well-Architected Partner Program. </a:t>
            </a:r>
            <a:r>
              <a:rPr lang="en-IN" sz="1200" b="0" i="0" u="none" strike="noStrike" kern="1200" dirty="0" smtClean="0">
                <a:solidFill>
                  <a:schemeClr val="tx1"/>
                </a:solidFill>
                <a:effectLst/>
                <a:latin typeface="+mn-lt"/>
                <a:ea typeface="+mn-ea"/>
                <a:cs typeface="+mn-cs"/>
                <a:hlinkClick r:id="rId6"/>
              </a:rPr>
              <a:t>Engage a partner</a:t>
            </a:r>
            <a:r>
              <a:rPr lang="en-IN" sz="1200" b="0" i="0" kern="1200" dirty="0" smtClean="0">
                <a:solidFill>
                  <a:schemeClr val="tx1"/>
                </a:solidFill>
                <a:effectLst/>
                <a:latin typeface="+mn-lt"/>
                <a:ea typeface="+mn-ea"/>
                <a:cs typeface="+mn-cs"/>
              </a:rPr>
              <a:t> in your area to help </a:t>
            </a:r>
            <a:r>
              <a:rPr lang="en-IN" sz="1200" b="0" i="0" kern="1200" dirty="0" err="1" smtClean="0">
                <a:solidFill>
                  <a:schemeClr val="tx1"/>
                </a:solidFill>
                <a:effectLst/>
                <a:latin typeface="+mn-lt"/>
                <a:ea typeface="+mn-ea"/>
                <a:cs typeface="+mn-cs"/>
              </a:rPr>
              <a:t>analyze</a:t>
            </a:r>
            <a:r>
              <a:rPr lang="en-IN" sz="1200" b="0" i="0" kern="1200" dirty="0" smtClean="0">
                <a:solidFill>
                  <a:schemeClr val="tx1"/>
                </a:solidFill>
                <a:effectLst/>
                <a:latin typeface="+mn-lt"/>
                <a:ea typeface="+mn-ea"/>
                <a:cs typeface="+mn-cs"/>
              </a:rPr>
              <a:t> and review your applications.</a:t>
            </a:r>
          </a:p>
          <a:p>
            <a:endParaRPr lang="en-US" sz="1100" kern="1200" dirty="0" smtClean="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815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Each pillar includes a set of design principles and best practice areas. A</a:t>
            </a:r>
            <a:r>
              <a:rPr lang="en-US" sz="1100" baseline="0" dirty="0"/>
              <a:t> </a:t>
            </a:r>
            <a:r>
              <a:rPr lang="en-US" sz="1100" dirty="0"/>
              <a:t>set of foundational questions is under each best practice area. Some context and a list of best practices are</a:t>
            </a:r>
            <a:r>
              <a:rPr lang="en-US" sz="1100" baseline="0" dirty="0"/>
              <a:t> </a:t>
            </a:r>
            <a:r>
              <a:rPr lang="en-US" sz="1100" dirty="0"/>
              <a:t>provided for each question</a:t>
            </a:r>
            <a:r>
              <a:rPr lang="en-US" sz="1100" dirty="0" smtClean="0"/>
              <a:t>.</a:t>
            </a:r>
          </a:p>
          <a:p>
            <a:endParaRPr lang="en-US" sz="1100" dirty="0" smtClean="0"/>
          </a:p>
          <a:p>
            <a:r>
              <a:rPr lang="en-US" sz="1100" dirty="0" smtClean="0"/>
              <a:t>So what is included</a:t>
            </a:r>
            <a:r>
              <a:rPr lang="en-US" sz="1100" baseline="0" dirty="0" smtClean="0"/>
              <a:t> into best practice </a:t>
            </a:r>
          </a:p>
          <a:p>
            <a:endParaRPr lang="en-US" sz="1100" baseline="0" dirty="0" smtClean="0"/>
          </a:p>
          <a:p>
            <a:pPr lvl="1"/>
            <a:r>
              <a:rPr lang="en-US" sz="2000" dirty="0" smtClean="0"/>
              <a:t>Define requirements for identity and access management</a:t>
            </a:r>
          </a:p>
          <a:p>
            <a:pPr lvl="1"/>
            <a:r>
              <a:rPr lang="en-US" sz="2000" dirty="0" smtClean="0"/>
              <a:t>Secure AWS account root user</a:t>
            </a:r>
          </a:p>
          <a:p>
            <a:pPr lvl="1"/>
            <a:r>
              <a:rPr lang="en-US" sz="2000" dirty="0" smtClean="0"/>
              <a:t>Enforce use of multi-factor authentication</a:t>
            </a:r>
          </a:p>
          <a:p>
            <a:pPr lvl="1"/>
            <a:r>
              <a:rPr lang="en-US" sz="2000" dirty="0" smtClean="0"/>
              <a:t>Automate enforcement of access controls</a:t>
            </a:r>
          </a:p>
          <a:p>
            <a:pPr lvl="1"/>
            <a:r>
              <a:rPr lang="en-US" sz="2000" dirty="0" smtClean="0"/>
              <a:t>Integrate with centralized federation provider</a:t>
            </a:r>
          </a:p>
          <a:p>
            <a:pPr lvl="1"/>
            <a:r>
              <a:rPr lang="en-US" sz="2000" dirty="0" smtClean="0"/>
              <a:t>Enforce password requirements</a:t>
            </a:r>
          </a:p>
          <a:p>
            <a:pPr lvl="1"/>
            <a:r>
              <a:rPr lang="en-US" sz="2000" dirty="0" smtClean="0"/>
              <a:t>Rotate credentials regularly</a:t>
            </a:r>
          </a:p>
          <a:p>
            <a:pPr lvl="1"/>
            <a:r>
              <a:rPr lang="en-US" sz="2000" dirty="0" smtClean="0"/>
              <a:t>Audit credentials periodically</a:t>
            </a:r>
            <a:endParaRPr lang="en-US" dirty="0" smtClean="0"/>
          </a:p>
          <a:p>
            <a:endParaRPr lang="en-US" sz="1100" dirty="0"/>
          </a:p>
        </p:txBody>
      </p:sp>
    </p:spTree>
    <p:extLst>
      <p:ext uri="{BB962C8B-B14F-4D97-AF65-F5344CB8AC3E}">
        <p14:creationId xmlns:p14="http://schemas.microsoft.com/office/powerpoint/2010/main" val="408934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you go through the rest of this module section, you will be prompted to review the architecture of a fictitious company against the AWS Well-Architected Framework design principles for each of the pillars. </a:t>
            </a:r>
          </a:p>
        </p:txBody>
      </p:sp>
    </p:spTree>
    <p:extLst>
      <p:ext uri="{BB962C8B-B14F-4D97-AF65-F5344CB8AC3E}">
        <p14:creationId xmlns:p14="http://schemas.microsoft.com/office/powerpoint/2010/main" val="804725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 uri="{C183D7F6-B498-43B3-948B-1728B52AA6E4}">
                <adec:decorative xmlns=""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 uri="{C183D7F6-B498-43B3-948B-1728B52AA6E4}">
                <adec:decorative xmlns=""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3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3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microsoft.com/office/2007/relationships/hdphoto" Target="../media/hdphoto1.wdp"/><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5" Type="http://schemas.microsoft.com/office/2007/relationships/hdphoto" Target="../media/hdphoto1.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microsoft.com/office/2007/relationships/hdphoto" Target="../media/hdphoto2.wdp"/><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48.xml"/><Relationship Id="rId5" Type="http://schemas.microsoft.com/office/2007/relationships/hdphoto" Target="../media/hdphoto2.wdp"/><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5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5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65.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6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0.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8.xml"/><Relationship Id="rId1" Type="http://schemas.openxmlformats.org/officeDocument/2006/relationships/tags" Target="../tags/tag75.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2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81.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8.xml"/><Relationship Id="rId1" Type="http://schemas.openxmlformats.org/officeDocument/2006/relationships/tags" Target="../tags/tag83.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tags" Target="../tags/tag84.xml"/><Relationship Id="rId5" Type="http://schemas.openxmlformats.org/officeDocument/2006/relationships/image" Target="../media/image3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5.xml"/><Relationship Id="rId5" Type="http://schemas.openxmlformats.org/officeDocument/2006/relationships/image" Target="../media/image32.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8.xml"/><Relationship Id="rId1" Type="http://schemas.openxmlformats.org/officeDocument/2006/relationships/tags" Target="../tags/tag86.xml"/><Relationship Id="rId5" Type="http://schemas.openxmlformats.org/officeDocument/2006/relationships/image" Target="../media/image33.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23.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8.xml"/><Relationship Id="rId1" Type="http://schemas.openxmlformats.org/officeDocument/2006/relationships/tags" Target="../tags/tag90.xml"/><Relationship Id="rId4" Type="http://schemas.openxmlformats.org/officeDocument/2006/relationships/image" Target="../media/image34.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9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hyperlink" Target="https://aws.amazon.com/premiumsupport/technology/trusted-advisor/best-practice-checklist/" TargetMode="External"/><Relationship Id="rId2" Type="http://schemas.openxmlformats.org/officeDocument/2006/relationships/slideLayout" Target="../slideLayouts/slideLayout5.xml"/><Relationship Id="rId1" Type="http://schemas.openxmlformats.org/officeDocument/2006/relationships/tags" Target="../tags/tag92.xml"/><Relationship Id="rId6" Type="http://schemas.openxmlformats.org/officeDocument/2006/relationships/hyperlink" Target="https://wellarchitectedlabs.com/" TargetMode="External"/><Relationship Id="rId5" Type="http://schemas.openxmlformats.org/officeDocument/2006/relationships/hyperlink" Target="https://d1.awsstatic.com/whitepapers/architecture/AWS_Well-Architected_Framework.pdf" TargetMode="External"/><Relationship Id="rId4" Type="http://schemas.openxmlformats.org/officeDocument/2006/relationships/hyperlink" Target="https://aws.amazon.com/architecture/well-architected/" TargetMode="Externa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3.xml"/><Relationship Id="rId1" Type="http://schemas.openxmlformats.org/officeDocument/2006/relationships/tags" Target="../tags/tag9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3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34.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AWS Academy Cloud Foundations</a:t>
            </a:r>
          </a:p>
        </p:txBody>
      </p:sp>
      <p:sp>
        <p:nvSpPr>
          <p:cNvPr id="3" name="Title 2"/>
          <p:cNvSpPr>
            <a:spLocks noGrp="1"/>
          </p:cNvSpPr>
          <p:nvPr>
            <p:ph type="title"/>
          </p:nvPr>
        </p:nvSpPr>
        <p:spPr/>
        <p:txBody>
          <a:bodyPr/>
          <a:lstStyle/>
          <a:p>
            <a:r>
              <a:rPr lang="en-US" sz="5400" dirty="0"/>
              <a:t>Module 9: Cloud Architecture</a:t>
            </a:r>
          </a:p>
        </p:txBody>
      </p:sp>
      <p:sp>
        <p:nvSpPr>
          <p:cNvPr id="2" name="Footer Placeholder 1"/>
          <p:cNvSpPr>
            <a:spLocks noGrp="1"/>
          </p:cNvSpPr>
          <p:nvPr>
            <p:ph type="ftr" sz="quarter" idx="4294967295"/>
          </p:nvPr>
        </p:nvSpPr>
        <p:spPr>
          <a:xfrm>
            <a:off x="0" y="6356350"/>
            <a:ext cx="3735388" cy="365125"/>
          </a:xfrm>
        </p:spPr>
        <p:txBody>
          <a:body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2128844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3680A157-BD93-4A05-9D21-850E1B8D163F}"/>
              </a:ext>
            </a:extLst>
          </p:cNvPr>
          <p:cNvSpPr>
            <a:spLocks noGrp="1"/>
          </p:cNvSpPr>
          <p:nvPr>
            <p:ph type="title"/>
          </p:nvPr>
        </p:nvSpPr>
        <p:spPr/>
        <p:txBody>
          <a:bodyPr/>
          <a:lstStyle/>
          <a:p>
            <a:r>
              <a:rPr lang="en-US" dirty="0"/>
              <a:t>AnyCompany background</a:t>
            </a:r>
          </a:p>
        </p:txBody>
      </p:sp>
      <p:sp>
        <p:nvSpPr>
          <p:cNvPr id="7" name="Content Placeholder 6">
            <a:extLst>
              <a:ext uri="{FF2B5EF4-FFF2-40B4-BE49-F238E27FC236}">
                <a16:creationId xmlns="" xmlns:a16="http://schemas.microsoft.com/office/drawing/2014/main" id="{18573B01-900B-498D-B314-481AA7FC6225}"/>
              </a:ext>
            </a:extLst>
          </p:cNvPr>
          <p:cNvSpPr>
            <a:spLocks noGrp="1"/>
          </p:cNvSpPr>
          <p:nvPr>
            <p:ph idx="1"/>
          </p:nvPr>
        </p:nvSpPr>
        <p:spPr/>
        <p:txBody>
          <a:bodyPr/>
          <a:lstStyle/>
          <a:p>
            <a:r>
              <a:rPr lang="en-US" dirty="0"/>
              <a:t>AnyCompany Corporation: “</a:t>
            </a:r>
            <a:r>
              <a:rPr lang="en-US" i="1" dirty="0"/>
              <a:t>Cityscapes you can stand over</a:t>
            </a:r>
            <a:r>
              <a:rPr lang="en-US" dirty="0"/>
              <a:t>”</a:t>
            </a:r>
          </a:p>
          <a:p>
            <a:r>
              <a:rPr lang="en-US" dirty="0"/>
              <a:t>Founded in 2008 by John Doe</a:t>
            </a:r>
          </a:p>
          <a:p>
            <a:r>
              <a:rPr lang="en-US" dirty="0"/>
              <a:t>Sells 3D-printed cityscapes</a:t>
            </a:r>
          </a:p>
          <a:p>
            <a:r>
              <a:rPr lang="en-US" dirty="0"/>
              <a:t>About to apply for investment</a:t>
            </a:r>
          </a:p>
          <a:p>
            <a:r>
              <a:rPr lang="en-US" dirty="0"/>
              <a:t>Has asked </a:t>
            </a:r>
            <a:r>
              <a:rPr lang="en-US" b="1" dirty="0"/>
              <a:t>you</a:t>
            </a:r>
            <a:r>
              <a:rPr lang="en-US" dirty="0"/>
              <a:t> to perform a review of their platform as part of their due diligence</a:t>
            </a:r>
          </a:p>
          <a:p>
            <a:r>
              <a:rPr lang="en-US" dirty="0"/>
              <a:t>Cloud native</a:t>
            </a:r>
          </a:p>
        </p:txBody>
      </p:sp>
      <p:sp>
        <p:nvSpPr>
          <p:cNvPr id="2" name="Footer Placeholder 1">
            <a:extLst>
              <a:ext uri="{FF2B5EF4-FFF2-40B4-BE49-F238E27FC236}">
                <a16:creationId xmlns="" xmlns:a16="http://schemas.microsoft.com/office/drawing/2014/main" id="{CB1F6E11-65FC-4D2C-8988-69061E05678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3EF84929-8E92-40F7-8B67-12CC5A8CAB1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3582418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6E6F83-EC0A-4C90-8084-2219E01A5A83}"/>
              </a:ext>
            </a:extLst>
          </p:cNvPr>
          <p:cNvSpPr>
            <a:spLocks noGrp="1"/>
          </p:cNvSpPr>
          <p:nvPr>
            <p:ph type="title"/>
          </p:nvPr>
        </p:nvSpPr>
        <p:spPr/>
        <p:txBody>
          <a:bodyPr/>
          <a:lstStyle/>
          <a:p>
            <a:r>
              <a:rPr lang="en-US" dirty="0"/>
              <a:t>AnyCompany background (continued)</a:t>
            </a:r>
          </a:p>
        </p:txBody>
      </p:sp>
      <p:pic>
        <p:nvPicPr>
          <p:cNvPr id="28" name="Picture 27" descr="high-level design of mappahood platform.">
            <a:extLst>
              <a:ext uri="{FF2B5EF4-FFF2-40B4-BE49-F238E27FC236}">
                <a16:creationId xmlns="" xmlns:a16="http://schemas.microsoft.com/office/drawing/2014/main" id="{F55B0523-2434-4A9A-98F2-A63371A91031}"/>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1974747" y="1957978"/>
            <a:ext cx="8242506" cy="3737172"/>
          </a:xfrm>
          <a:prstGeom prst="rect">
            <a:avLst/>
          </a:prstGeom>
        </p:spPr>
      </p:pic>
      <p:sp>
        <p:nvSpPr>
          <p:cNvPr id="5" name="Footer Placeholder 4">
            <a:extLst>
              <a:ext uri="{FF2B5EF4-FFF2-40B4-BE49-F238E27FC236}">
                <a16:creationId xmlns="" xmlns:a16="http://schemas.microsoft.com/office/drawing/2014/main" id="{F5C07924-9122-4CD8-9B5B-9109EF5912C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EFD48F35-9EE7-460E-8DF3-1C80872A7C9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039922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4987E5B-79E0-4B93-9EC6-89E69E08BD0D}"/>
              </a:ext>
            </a:extLst>
          </p:cNvPr>
          <p:cNvSpPr>
            <a:spLocks noGrp="1"/>
          </p:cNvSpPr>
          <p:nvPr>
            <p:ph type="title"/>
          </p:nvPr>
        </p:nvSpPr>
        <p:spPr/>
        <p:txBody>
          <a:bodyPr/>
          <a:lstStyle/>
          <a:p>
            <a:r>
              <a:rPr lang="en-US" sz="3800" dirty="0"/>
              <a:t>AnyCompany architecture: Fly and Snap</a:t>
            </a:r>
          </a:p>
        </p:txBody>
      </p:sp>
      <p:pic>
        <p:nvPicPr>
          <p:cNvPr id="7" name="Picture 6" descr="fly and snap architecture.">
            <a:extLst>
              <a:ext uri="{FF2B5EF4-FFF2-40B4-BE49-F238E27FC236}">
                <a16:creationId xmlns="" xmlns:a16="http://schemas.microsoft.com/office/drawing/2014/main" id="{BA8552F3-0532-4D60-8D4C-CABEB1E060F5}"/>
              </a:ext>
            </a:extLst>
          </p:cNvPr>
          <p:cNvPicPr>
            <a:picLocks noChangeAspect="1"/>
          </p:cNvPicPr>
          <p:nvPr/>
        </p:nvPicPr>
        <p:blipFill>
          <a:blip r:embed="rId4"/>
          <a:stretch>
            <a:fillRect/>
          </a:stretch>
        </p:blipFill>
        <p:spPr>
          <a:xfrm>
            <a:off x="33002" y="1128437"/>
            <a:ext cx="12125995" cy="5767316"/>
          </a:xfrm>
          <a:prstGeom prst="rect">
            <a:avLst/>
          </a:prstGeom>
        </p:spPr>
      </p:pic>
      <p:sp>
        <p:nvSpPr>
          <p:cNvPr id="5" name="Footer Placeholder 4">
            <a:extLst>
              <a:ext uri="{FF2B5EF4-FFF2-40B4-BE49-F238E27FC236}">
                <a16:creationId xmlns="" xmlns:a16="http://schemas.microsoft.com/office/drawing/2014/main" id="{3530AEB2-58E1-4510-BE54-696341DC4D8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71F4329-D77F-480B-ACE9-989BA6C0D2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7750968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4987E5B-79E0-4B93-9EC6-89E69E08BD0D}"/>
              </a:ext>
            </a:extLst>
          </p:cNvPr>
          <p:cNvSpPr>
            <a:spLocks noGrp="1"/>
          </p:cNvSpPr>
          <p:nvPr>
            <p:ph type="title"/>
          </p:nvPr>
        </p:nvSpPr>
        <p:spPr/>
        <p:txBody>
          <a:bodyPr/>
          <a:lstStyle/>
          <a:p>
            <a:r>
              <a:rPr lang="en-US" sz="3800" dirty="0"/>
              <a:t>AnyCompany architecture: Show and Sell</a:t>
            </a:r>
          </a:p>
        </p:txBody>
      </p:sp>
      <p:pic>
        <p:nvPicPr>
          <p:cNvPr id="7" name="Picture 6" descr="show and sell architecture.">
            <a:extLst>
              <a:ext uri="{FF2B5EF4-FFF2-40B4-BE49-F238E27FC236}">
                <a16:creationId xmlns="" xmlns:a16="http://schemas.microsoft.com/office/drawing/2014/main" id="{F5145397-5DF6-4A63-A76E-6735A595B725}"/>
              </a:ext>
            </a:extLst>
          </p:cNvPr>
          <p:cNvPicPr>
            <a:picLocks noChangeAspect="1"/>
          </p:cNvPicPr>
          <p:nvPr/>
        </p:nvPicPr>
        <p:blipFill>
          <a:blip r:embed="rId4"/>
          <a:stretch>
            <a:fillRect/>
          </a:stretch>
        </p:blipFill>
        <p:spPr>
          <a:xfrm>
            <a:off x="33002" y="1154942"/>
            <a:ext cx="12125995" cy="5767316"/>
          </a:xfrm>
          <a:prstGeom prst="rect">
            <a:avLst/>
          </a:prstGeom>
        </p:spPr>
      </p:pic>
      <p:sp>
        <p:nvSpPr>
          <p:cNvPr id="5" name="Footer Placeholder 4">
            <a:extLst>
              <a:ext uri="{FF2B5EF4-FFF2-40B4-BE49-F238E27FC236}">
                <a16:creationId xmlns="" xmlns:a16="http://schemas.microsoft.com/office/drawing/2014/main" id="{3530AEB2-58E1-4510-BE54-696341DC4D8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71F4329-D77F-480B-ACE9-989BA6C0D2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280517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4987E5B-79E0-4B93-9EC6-89E69E08BD0D}"/>
              </a:ext>
            </a:extLst>
          </p:cNvPr>
          <p:cNvSpPr>
            <a:spLocks noGrp="1"/>
          </p:cNvSpPr>
          <p:nvPr>
            <p:ph type="title"/>
          </p:nvPr>
        </p:nvSpPr>
        <p:spPr/>
        <p:txBody>
          <a:bodyPr/>
          <a:lstStyle/>
          <a:p>
            <a:r>
              <a:rPr lang="en-US" sz="3800" dirty="0"/>
              <a:t>AnyCompany architecture: Make and Ship</a:t>
            </a:r>
          </a:p>
        </p:txBody>
      </p:sp>
      <p:pic>
        <p:nvPicPr>
          <p:cNvPr id="7" name="Picture 6" descr="make and ship architecture.">
            <a:extLst>
              <a:ext uri="{FF2B5EF4-FFF2-40B4-BE49-F238E27FC236}">
                <a16:creationId xmlns="" xmlns:a16="http://schemas.microsoft.com/office/drawing/2014/main" id="{2FA466C9-B0E4-423C-82BA-5E6F9F789DFF}"/>
              </a:ext>
            </a:extLst>
          </p:cNvPr>
          <p:cNvPicPr>
            <a:picLocks noChangeAspect="1"/>
          </p:cNvPicPr>
          <p:nvPr/>
        </p:nvPicPr>
        <p:blipFill>
          <a:blip r:embed="rId4"/>
          <a:stretch>
            <a:fillRect/>
          </a:stretch>
        </p:blipFill>
        <p:spPr>
          <a:xfrm>
            <a:off x="33002" y="1154941"/>
            <a:ext cx="12125995" cy="5767316"/>
          </a:xfrm>
          <a:prstGeom prst="rect">
            <a:avLst/>
          </a:prstGeom>
        </p:spPr>
      </p:pic>
      <p:sp>
        <p:nvSpPr>
          <p:cNvPr id="5" name="Footer Placeholder 4">
            <a:extLst>
              <a:ext uri="{FF2B5EF4-FFF2-40B4-BE49-F238E27FC236}">
                <a16:creationId xmlns="" xmlns:a16="http://schemas.microsoft.com/office/drawing/2014/main" id="{3530AEB2-58E1-4510-BE54-696341DC4D8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71F4329-D77F-480B-ACE9-989BA6C0D2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412804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24C6F6-3C35-4192-AC1B-1434451C4B11}"/>
              </a:ext>
            </a:extLst>
          </p:cNvPr>
          <p:cNvSpPr>
            <a:spLocks noGrp="1"/>
          </p:cNvSpPr>
          <p:nvPr>
            <p:ph type="title"/>
          </p:nvPr>
        </p:nvSpPr>
        <p:spPr/>
        <p:txBody>
          <a:bodyPr/>
          <a:lstStyle/>
          <a:p>
            <a:r>
              <a:rPr lang="en-US" dirty="0"/>
              <a:t>Activity overview</a:t>
            </a:r>
          </a:p>
        </p:txBody>
      </p:sp>
      <p:sp>
        <p:nvSpPr>
          <p:cNvPr id="5" name="Content Placeholder 4">
            <a:extLst>
              <a:ext uri="{FF2B5EF4-FFF2-40B4-BE49-F238E27FC236}">
                <a16:creationId xmlns="" xmlns:a16="http://schemas.microsoft.com/office/drawing/2014/main" id="{14779D86-84FF-4659-8537-DEE7A1CF2168}"/>
              </a:ext>
            </a:extLst>
          </p:cNvPr>
          <p:cNvSpPr>
            <a:spLocks noGrp="1"/>
          </p:cNvSpPr>
          <p:nvPr>
            <p:ph idx="1"/>
          </p:nvPr>
        </p:nvSpPr>
        <p:spPr/>
        <p:txBody>
          <a:bodyPr/>
          <a:lstStyle/>
          <a:p>
            <a:r>
              <a:rPr lang="en-US" sz="2400" dirty="0"/>
              <a:t>Break into small groups.</a:t>
            </a:r>
          </a:p>
          <a:p>
            <a:r>
              <a:rPr lang="en-US" sz="2400" dirty="0"/>
              <a:t>You will learn about each of the pillars. At the end of each pillar, there is a set of questions from the AWS Well-Architected Framework for you to work through with your group. Use these Framework questions to guide your review of the AnyCompany architecture.</a:t>
            </a:r>
          </a:p>
          <a:p>
            <a:r>
              <a:rPr lang="en-US" sz="2400" dirty="0"/>
              <a:t>For each Well-Architected Framework question, answer the following questions about the AnyCompany architecture:</a:t>
            </a:r>
          </a:p>
          <a:p>
            <a:pPr lvl="1"/>
            <a:r>
              <a:rPr lang="en-US" sz="2000" dirty="0"/>
              <a:t>What is the CURRENT STATE (what is AnyCompany doing now)?</a:t>
            </a:r>
          </a:p>
          <a:p>
            <a:pPr lvl="1"/>
            <a:r>
              <a:rPr lang="en-US" sz="2000" dirty="0"/>
              <a:t>What is the FUTURE STATE (what do you think AnyCompany should be doing?)</a:t>
            </a:r>
          </a:p>
          <a:p>
            <a:r>
              <a:rPr lang="en-US" sz="2400" dirty="0"/>
              <a:t>Agree on the top improvement that AnyCompany should make to its architecture for each set of Well-Architected Framework questions.</a:t>
            </a:r>
          </a:p>
          <a:p>
            <a:r>
              <a:rPr lang="en-US" sz="2400" dirty="0"/>
              <a:t>Hint: There are no right or wrong answers.</a:t>
            </a:r>
          </a:p>
        </p:txBody>
      </p:sp>
      <p:sp>
        <p:nvSpPr>
          <p:cNvPr id="4" name="Footer Placeholder 3">
            <a:extLst>
              <a:ext uri="{FF2B5EF4-FFF2-40B4-BE49-F238E27FC236}">
                <a16:creationId xmlns="" xmlns:a16="http://schemas.microsoft.com/office/drawing/2014/main" id="{BD031ADC-43BA-4B7E-8DBF-1FC240F8E68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C2B1300E-DDF6-4046-9FFF-24F03378A9F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701168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27558D1-8AE7-4F45-8C8C-A56F6D4F60AE}"/>
              </a:ext>
            </a:extLst>
          </p:cNvPr>
          <p:cNvSpPr>
            <a:spLocks noGrp="1"/>
          </p:cNvSpPr>
          <p:nvPr>
            <p:ph type="title"/>
          </p:nvPr>
        </p:nvSpPr>
        <p:spPr/>
        <p:txBody>
          <a:bodyPr/>
          <a:lstStyle/>
          <a:p>
            <a:r>
              <a:rPr lang="en-US" sz="4000" dirty="0"/>
              <a:t>Operational Excellence pillar</a:t>
            </a:r>
          </a:p>
        </p:txBody>
      </p:sp>
      <p:sp>
        <p:nvSpPr>
          <p:cNvPr id="5" name="Footer Placeholder 4">
            <a:extLst>
              <a:ext uri="{FF2B5EF4-FFF2-40B4-BE49-F238E27FC236}">
                <a16:creationId xmlns="" xmlns:a16="http://schemas.microsoft.com/office/drawing/2014/main" id="{55481105-39B9-4912-91C8-6A9FE8B738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BE06D641-1A1A-4EC3-A9BC-A150BBCFEF2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949764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49AE11E6-39B2-D14D-B371-1B52D9196BB7}"/>
              </a:ext>
            </a:extLst>
          </p:cNvPr>
          <p:cNvSpPr>
            <a:spLocks noGrp="1"/>
          </p:cNvSpPr>
          <p:nvPr>
            <p:ph type="title"/>
          </p:nvPr>
        </p:nvSpPr>
        <p:spPr/>
        <p:txBody>
          <a:bodyPr/>
          <a:lstStyle/>
          <a:p>
            <a:r>
              <a:rPr lang="en-US" dirty="0"/>
              <a:t>Operational Excellence pillar</a:t>
            </a:r>
          </a:p>
        </p:txBody>
      </p:sp>
      <p:grpSp>
        <p:nvGrpSpPr>
          <p:cNvPr id="3" name="Group 2">
            <a:extLst>
              <a:ext uri="{FF2B5EF4-FFF2-40B4-BE49-F238E27FC236}">
                <a16:creationId xmlns="" xmlns:a16="http://schemas.microsoft.com/office/drawing/2014/main" id="{D8D24514-A2F4-46A7-8053-8D1726F5D49A}"/>
              </a:ext>
              <a:ext uri="{C183D7F6-B498-43B3-948B-1728B52AA6E4}">
                <adec:decorative xmlns="" xmlns:adec="http://schemas.microsoft.com/office/drawing/2017/decorative" val="1"/>
              </a:ext>
            </a:extLst>
          </p:cNvPr>
          <p:cNvGrpSpPr/>
          <p:nvPr/>
        </p:nvGrpSpPr>
        <p:grpSpPr>
          <a:xfrm>
            <a:off x="384260" y="1491339"/>
            <a:ext cx="2229853" cy="4539913"/>
            <a:chOff x="384260" y="1491339"/>
            <a:chExt cx="2229853" cy="4539913"/>
          </a:xfrm>
        </p:grpSpPr>
        <p:sp>
          <p:nvSpPr>
            <p:cNvPr id="4" name="Rectangle 3">
              <a:extLst>
                <a:ext uri="{FF2B5EF4-FFF2-40B4-BE49-F238E27FC236}">
                  <a16:creationId xmlns="" xmlns:a16="http://schemas.microsoft.com/office/drawing/2014/main" id="{E09CCFBC-3E9D-0742-8692-2557FDE600D4}"/>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6" name="TextBox 5">
              <a:extLst>
                <a:ext uri="{FF2B5EF4-FFF2-40B4-BE49-F238E27FC236}">
                  <a16:creationId xmlns="" xmlns:a16="http://schemas.microsoft.com/office/drawing/2014/main" id="{469AFC67-6E43-3644-8C0A-433E777BDADA}"/>
                </a:ext>
              </a:extLst>
            </p:cNvPr>
            <p:cNvSpPr txBox="1"/>
            <p:nvPr/>
          </p:nvSpPr>
          <p:spPr>
            <a:xfrm>
              <a:off x="685328" y="4857153"/>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0" name="Picture 2">
              <a:extLst>
                <a:ext uri="{FF2B5EF4-FFF2-40B4-BE49-F238E27FC236}">
                  <a16:creationId xmlns="" xmlns:a16="http://schemas.microsoft.com/office/drawing/2014/main" id="{BBB3F254-EBAC-4A02-B683-1CD83FCB2550}"/>
                </a:ext>
                <a:ext uri="{C183D7F6-B498-43B3-948B-1728B52AA6E4}">
                  <adec:decorative xmlns=""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10">
            <a:extLst>
              <a:ext uri="{FF2B5EF4-FFF2-40B4-BE49-F238E27FC236}">
                <a16:creationId xmlns="" xmlns:a16="http://schemas.microsoft.com/office/drawing/2014/main" id="{4CBB0FF5-4E9F-4457-90B7-F05ED6725F2C}"/>
              </a:ext>
            </a:extLst>
          </p:cNvPr>
          <p:cNvSpPr>
            <a:spLocks noGrp="1"/>
          </p:cNvSpPr>
          <p:nvPr>
            <p:ph idx="1"/>
          </p:nvPr>
        </p:nvSpPr>
        <p:spPr>
          <a:xfrm>
            <a:off x="2915180" y="1528175"/>
            <a:ext cx="8857719" cy="4648788"/>
          </a:xfrm>
        </p:spPr>
        <p:txBody>
          <a:bodyPr/>
          <a:lstStyle/>
          <a:p>
            <a:pPr>
              <a:buClr>
                <a:schemeClr val="tx1"/>
              </a:buClr>
            </a:pPr>
            <a:r>
              <a:rPr lang="en-US" dirty="0">
                <a:solidFill>
                  <a:schemeClr val="accent5"/>
                </a:solidFill>
              </a:rPr>
              <a:t>Focus</a:t>
            </a:r>
            <a:r>
              <a:rPr lang="en-US" dirty="0"/>
              <a:t> </a:t>
            </a:r>
          </a:p>
          <a:p>
            <a:pPr lvl="1">
              <a:buClr>
                <a:schemeClr val="tx1"/>
              </a:buClr>
            </a:pPr>
            <a:r>
              <a:rPr lang="en-US" dirty="0"/>
              <a:t>Run and monitor systems to deliver business value, and to continually improve supporting processes and procedures. </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Automating changes</a:t>
            </a:r>
          </a:p>
          <a:p>
            <a:pPr lvl="1">
              <a:buClr>
                <a:schemeClr val="tx1"/>
              </a:buClr>
            </a:pPr>
            <a:r>
              <a:rPr lang="en-US" dirty="0"/>
              <a:t>Responding to events</a:t>
            </a:r>
          </a:p>
          <a:p>
            <a:pPr lvl="1">
              <a:buClr>
                <a:schemeClr val="tx1"/>
              </a:buClr>
            </a:pPr>
            <a:r>
              <a:rPr lang="en-US" dirty="0"/>
              <a:t>Defining standards to manage daily operations</a:t>
            </a:r>
          </a:p>
        </p:txBody>
      </p:sp>
      <p:sp>
        <p:nvSpPr>
          <p:cNvPr id="2" name="Footer Placeholder 1">
            <a:extLst>
              <a:ext uri="{FF2B5EF4-FFF2-40B4-BE49-F238E27FC236}">
                <a16:creationId xmlns="" xmlns:a16="http://schemas.microsoft.com/office/drawing/2014/main" id="{14F70850-6FF8-41AF-89C1-6FE47C7ECAE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 xmlns:a16="http://schemas.microsoft.com/office/drawing/2014/main" id="{D4565649-48D9-48FB-ACFC-2E5A8EA51A9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767302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A83A8D-8393-4B40-974A-3192E143B06F}"/>
              </a:ext>
            </a:extLst>
          </p:cNvPr>
          <p:cNvSpPr>
            <a:spLocks noGrp="1"/>
          </p:cNvSpPr>
          <p:nvPr>
            <p:ph type="title"/>
          </p:nvPr>
        </p:nvSpPr>
        <p:spPr/>
        <p:txBody>
          <a:bodyPr/>
          <a:lstStyle/>
          <a:p>
            <a:r>
              <a:rPr lang="en-US" sz="3800" dirty="0"/>
              <a:t>Operational excellence design principles </a:t>
            </a:r>
          </a:p>
        </p:txBody>
      </p:sp>
      <p:grpSp>
        <p:nvGrpSpPr>
          <p:cNvPr id="3" name="Group 2">
            <a:extLst>
              <a:ext uri="{FF2B5EF4-FFF2-40B4-BE49-F238E27FC236}">
                <a16:creationId xmlns="" xmlns:a16="http://schemas.microsoft.com/office/drawing/2014/main" id="{F5A8753E-A9CF-414A-86D1-FD95FDECCF0C}"/>
              </a:ext>
              <a:ext uri="{C183D7F6-B498-43B3-948B-1728B52AA6E4}">
                <adec:decorative xmlns="" xmlns:adec="http://schemas.microsoft.com/office/drawing/2017/decorative" val="1"/>
              </a:ext>
            </a:extLst>
          </p:cNvPr>
          <p:cNvGrpSpPr/>
          <p:nvPr/>
        </p:nvGrpSpPr>
        <p:grpSpPr>
          <a:xfrm>
            <a:off x="384260" y="1491339"/>
            <a:ext cx="2229853" cy="4539913"/>
            <a:chOff x="384260" y="1491339"/>
            <a:chExt cx="2229853" cy="4539913"/>
          </a:xfrm>
        </p:grpSpPr>
        <p:sp>
          <p:nvSpPr>
            <p:cNvPr id="8" name="Rectangle 7">
              <a:extLst>
                <a:ext uri="{FF2B5EF4-FFF2-40B4-BE49-F238E27FC236}">
                  <a16:creationId xmlns="" xmlns:a16="http://schemas.microsoft.com/office/drawing/2014/main" id="{39E7DEA0-4CE3-4E2D-8FB2-2952CD17048D}"/>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0" name="TextBox 9">
              <a:extLst>
                <a:ext uri="{FF2B5EF4-FFF2-40B4-BE49-F238E27FC236}">
                  <a16:creationId xmlns="" xmlns:a16="http://schemas.microsoft.com/office/drawing/2014/main" id="{7B124E63-9F13-4801-9A11-6B4679B1339D}"/>
                </a:ext>
              </a:extLst>
            </p:cNvPr>
            <p:cNvSpPr txBox="1"/>
            <p:nvPr/>
          </p:nvSpPr>
          <p:spPr>
            <a:xfrm>
              <a:off x="685328" y="4857153"/>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1" name="Picture 2" descr="100x100_benefit_gears">
              <a:extLst>
                <a:ext uri="{FF2B5EF4-FFF2-40B4-BE49-F238E27FC236}">
                  <a16:creationId xmlns="" xmlns:a16="http://schemas.microsoft.com/office/drawing/2014/main" id="{78A9F52F-0BB5-4095-A73D-63357A6327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6">
            <a:extLst>
              <a:ext uri="{FF2B5EF4-FFF2-40B4-BE49-F238E27FC236}">
                <a16:creationId xmlns="" xmlns:a16="http://schemas.microsoft.com/office/drawing/2014/main" id="{BC766FEE-43C9-4B7B-88EF-C1F1A19D11A0}"/>
              </a:ext>
            </a:extLst>
          </p:cNvPr>
          <p:cNvSpPr>
            <a:spLocks noGrp="1"/>
          </p:cNvSpPr>
          <p:nvPr>
            <p:ph idx="1"/>
          </p:nvPr>
        </p:nvSpPr>
        <p:spPr>
          <a:xfrm>
            <a:off x="2961070" y="1528175"/>
            <a:ext cx="8811830" cy="4648788"/>
          </a:xfrm>
        </p:spPr>
        <p:txBody>
          <a:bodyPr/>
          <a:lstStyle/>
          <a:p>
            <a:r>
              <a:rPr lang="en-US" dirty="0"/>
              <a:t>Perform operations as code</a:t>
            </a:r>
          </a:p>
          <a:p>
            <a:r>
              <a:rPr lang="en-US" dirty="0"/>
              <a:t>Make frequent, small, reversible changes</a:t>
            </a:r>
          </a:p>
          <a:p>
            <a:r>
              <a:rPr lang="en-US" dirty="0"/>
              <a:t>Refine operations procedures frequently</a:t>
            </a:r>
          </a:p>
          <a:p>
            <a:r>
              <a:rPr lang="en-US" dirty="0"/>
              <a:t>Anticipate failure</a:t>
            </a:r>
          </a:p>
          <a:p>
            <a:r>
              <a:rPr lang="en-US" dirty="0"/>
              <a:t>Learn from all operational events and failures</a:t>
            </a:r>
          </a:p>
        </p:txBody>
      </p:sp>
      <p:sp>
        <p:nvSpPr>
          <p:cNvPr id="6" name="Footer Placeholder 5">
            <a:extLst>
              <a:ext uri="{FF2B5EF4-FFF2-40B4-BE49-F238E27FC236}">
                <a16:creationId xmlns="" xmlns:a16="http://schemas.microsoft.com/office/drawing/2014/main" id="{D2AA398E-FF22-48E4-AA8D-15B7C91FD6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64427BD0-FF17-4DBB-8886-4B1D6742F56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306953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FDA54CBC-14E2-4E01-A977-3D459CAF147D}"/>
              </a:ext>
            </a:extLst>
          </p:cNvPr>
          <p:cNvSpPr>
            <a:spLocks noGrp="1"/>
          </p:cNvSpPr>
          <p:nvPr>
            <p:ph type="title"/>
          </p:nvPr>
        </p:nvSpPr>
        <p:spPr/>
        <p:txBody>
          <a:bodyPr/>
          <a:lstStyle/>
          <a:p>
            <a:r>
              <a:rPr lang="en-US" dirty="0"/>
              <a:t>Operational excellence questions</a:t>
            </a:r>
          </a:p>
        </p:txBody>
      </p:sp>
      <p:sp>
        <p:nvSpPr>
          <p:cNvPr id="8" name="Content Placeholder 7">
            <a:extLst>
              <a:ext uri="{FF2B5EF4-FFF2-40B4-BE49-F238E27FC236}">
                <a16:creationId xmlns="" xmlns:a16="http://schemas.microsoft.com/office/drawing/2014/main" id="{1C0A4432-9FF4-4DCB-9360-476FA86726A8}"/>
              </a:ext>
            </a:extLst>
          </p:cNvPr>
          <p:cNvSpPr>
            <a:spLocks noGrp="1"/>
          </p:cNvSpPr>
          <p:nvPr>
            <p:ph idx="1"/>
          </p:nvPr>
        </p:nvSpPr>
        <p:spPr>
          <a:xfrm>
            <a:off x="419100" y="1415631"/>
            <a:ext cx="5504688" cy="4648788"/>
          </a:xfrm>
        </p:spPr>
        <p:txBody>
          <a:bodyPr/>
          <a:lstStyle/>
          <a:p>
            <a:pPr marL="0" indent="0">
              <a:buNone/>
            </a:pPr>
            <a:r>
              <a:rPr lang="en-US" sz="2000" dirty="0">
                <a:solidFill>
                  <a:schemeClr val="accent5"/>
                </a:solidFill>
              </a:rPr>
              <a:t>Organization</a:t>
            </a:r>
          </a:p>
          <a:p>
            <a:r>
              <a:rPr lang="en-US" sz="1800" dirty="0"/>
              <a:t>How do you determine what your priorities are?</a:t>
            </a:r>
          </a:p>
          <a:p>
            <a:r>
              <a:rPr lang="en-US" sz="1800" dirty="0"/>
              <a:t>How do you structure your organization to support your business outcomes?</a:t>
            </a:r>
          </a:p>
          <a:p>
            <a:r>
              <a:rPr lang="en-US" sz="1800" dirty="0"/>
              <a:t>How does your organizational culture support your business outcomes?</a:t>
            </a:r>
          </a:p>
          <a:p>
            <a:endParaRPr lang="en-US" sz="1800" dirty="0"/>
          </a:p>
          <a:p>
            <a:pPr marL="0" indent="0">
              <a:buNone/>
            </a:pPr>
            <a:r>
              <a:rPr lang="en-US" sz="2000" dirty="0">
                <a:solidFill>
                  <a:schemeClr val="accent5"/>
                </a:solidFill>
              </a:rPr>
              <a:t>Prepare</a:t>
            </a:r>
            <a:endParaRPr lang="en-US" sz="1800" dirty="0"/>
          </a:p>
          <a:p>
            <a:r>
              <a:rPr lang="en-US" sz="1800" dirty="0"/>
              <a:t>How do you design your workload so that you can understand its state?</a:t>
            </a:r>
            <a:endParaRPr lang="en-US" sz="1800" dirty="0">
              <a:solidFill>
                <a:schemeClr val="accent5"/>
              </a:solidFill>
            </a:endParaRPr>
          </a:p>
          <a:p>
            <a:r>
              <a:rPr lang="en-US" sz="1800" dirty="0"/>
              <a:t>How do you reduce defects, ease remediation, and improve flow into production?</a:t>
            </a:r>
          </a:p>
          <a:p>
            <a:r>
              <a:rPr lang="en-US" sz="1800" dirty="0"/>
              <a:t>How do you mitigate deployment risks?</a:t>
            </a:r>
          </a:p>
          <a:p>
            <a:r>
              <a:rPr lang="en-US" sz="1800" dirty="0"/>
              <a:t>How do you know that you are ready to support a workload?</a:t>
            </a:r>
            <a:endParaRPr lang="en-US" sz="2000" dirty="0"/>
          </a:p>
        </p:txBody>
      </p:sp>
      <p:sp>
        <p:nvSpPr>
          <p:cNvPr id="9" name="Content Placeholder 8">
            <a:extLst>
              <a:ext uri="{FF2B5EF4-FFF2-40B4-BE49-F238E27FC236}">
                <a16:creationId xmlns="" xmlns:a16="http://schemas.microsoft.com/office/drawing/2014/main" id="{9D39FC1A-3638-4686-8347-FC18E5C5A30C}"/>
              </a:ext>
            </a:extLst>
          </p:cNvPr>
          <p:cNvSpPr>
            <a:spLocks noGrp="1"/>
          </p:cNvSpPr>
          <p:nvPr>
            <p:ph idx="13"/>
          </p:nvPr>
        </p:nvSpPr>
        <p:spPr>
          <a:xfrm>
            <a:off x="6246312" y="1411684"/>
            <a:ext cx="5504688" cy="4648788"/>
          </a:xfrm>
        </p:spPr>
        <p:txBody>
          <a:bodyPr/>
          <a:lstStyle/>
          <a:p>
            <a:pPr marL="0" indent="0">
              <a:buNone/>
            </a:pPr>
            <a:r>
              <a:rPr lang="en-US" sz="2000" dirty="0">
                <a:solidFill>
                  <a:schemeClr val="accent5"/>
                </a:solidFill>
              </a:rPr>
              <a:t>Operate</a:t>
            </a:r>
            <a:endParaRPr lang="en-US" dirty="0">
              <a:solidFill>
                <a:schemeClr val="accent5"/>
              </a:solidFill>
            </a:endParaRPr>
          </a:p>
          <a:p>
            <a:r>
              <a:rPr lang="en-US" sz="1800" dirty="0"/>
              <a:t>How do you understand the health of your workload?</a:t>
            </a:r>
          </a:p>
          <a:p>
            <a:r>
              <a:rPr lang="en-US" sz="1800" dirty="0"/>
              <a:t>How do you understand the health of your operations?</a:t>
            </a:r>
          </a:p>
          <a:p>
            <a:r>
              <a:rPr lang="en-US" sz="1800" dirty="0"/>
              <a:t>How do you manage workload and operations events?</a:t>
            </a:r>
            <a:br>
              <a:rPr lang="en-US" sz="1800" dirty="0"/>
            </a:br>
            <a:endParaRPr lang="en-US" sz="1800" dirty="0"/>
          </a:p>
          <a:p>
            <a:pPr marL="0" indent="0">
              <a:buNone/>
            </a:pPr>
            <a:r>
              <a:rPr lang="en-US" sz="2000" dirty="0">
                <a:solidFill>
                  <a:schemeClr val="accent5"/>
                </a:solidFill>
              </a:rPr>
              <a:t>Evolve</a:t>
            </a:r>
            <a:endParaRPr lang="en-US" dirty="0">
              <a:solidFill>
                <a:schemeClr val="accent5"/>
              </a:solidFill>
            </a:endParaRPr>
          </a:p>
          <a:p>
            <a:r>
              <a:rPr lang="en-US" sz="1800" dirty="0"/>
              <a:t>How do you evolve operations?</a:t>
            </a:r>
          </a:p>
          <a:p>
            <a:endParaRPr lang="en-US" sz="2400" dirty="0"/>
          </a:p>
        </p:txBody>
      </p:sp>
      <p:sp>
        <p:nvSpPr>
          <p:cNvPr id="6" name="Footer Placeholder 5">
            <a:extLst>
              <a:ext uri="{FF2B5EF4-FFF2-40B4-BE49-F238E27FC236}">
                <a16:creationId xmlns="" xmlns:a16="http://schemas.microsoft.com/office/drawing/2014/main" id="{AD7846AD-3E74-42B7-9C31-21DD77414E3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DD2655E5-FDE9-46C7-8B71-A167084A97D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332965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AWS Well-Architected Framework</a:t>
            </a:r>
          </a:p>
          <a:p>
            <a:pPr marL="239713" indent="-239713">
              <a:spcBef>
                <a:spcPts val="1800"/>
              </a:spcBef>
            </a:pPr>
            <a:r>
              <a:rPr lang="en-US" sz="2400" dirty="0">
                <a:latin typeface="+mn-lt"/>
              </a:rPr>
              <a:t>Reliability and high availability</a:t>
            </a:r>
          </a:p>
          <a:p>
            <a:pPr marL="239713" indent="-239713">
              <a:spcBef>
                <a:spcPts val="1800"/>
              </a:spcBef>
            </a:pPr>
            <a:r>
              <a:rPr lang="en-US" sz="2400" dirty="0">
                <a:latin typeface="+mn-lt"/>
              </a:rPr>
              <a:t>AWS Trusted Advisor</a:t>
            </a:r>
          </a:p>
          <a:p>
            <a:pPr marL="0" indent="0">
              <a:spcBef>
                <a:spcPts val="1800"/>
              </a:spcBef>
              <a:buNone/>
            </a:pPr>
            <a:endParaRPr lang="en-US" dirty="0">
              <a:latin typeface="+mn-lt"/>
            </a:endParaRPr>
          </a:p>
        </p:txBody>
      </p:sp>
      <p:sp>
        <p:nvSpPr>
          <p:cNvPr id="6" name="Content Placeholder 5">
            <a:extLst>
              <a:ext uri="{FF2B5EF4-FFF2-40B4-BE49-F238E27FC236}">
                <a16:creationId xmlns=""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400" dirty="0">
                <a:latin typeface="+mn-lt"/>
              </a:rPr>
              <a:t>AWS Well-Architected Framework Design Principles</a:t>
            </a:r>
          </a:p>
          <a:p>
            <a:r>
              <a:rPr lang="en-US" sz="2400" dirty="0">
                <a:latin typeface="+mn-lt"/>
              </a:rPr>
              <a:t>Interpret AWS Trusted Advisor Recommendations</a:t>
            </a:r>
          </a:p>
          <a:p>
            <a:endParaRPr lang="en-US" sz="2400" dirty="0">
              <a:latin typeface="+mn-lt"/>
            </a:endParaRPr>
          </a:p>
        </p:txBody>
      </p:sp>
      <p:grpSp>
        <p:nvGrpSpPr>
          <p:cNvPr id="7" name="Group 6" descr="knowledge check">
            <a:extLst>
              <a:ext uri="{FF2B5EF4-FFF2-40B4-BE49-F238E27FC236}">
                <a16:creationId xmlns="" xmlns:a16="http://schemas.microsoft.com/office/drawing/2014/main" id="{5A386CF2-48DE-3E4F-B27A-6F6B12236D70}"/>
              </a:ext>
              <a:ext uri="{C183D7F6-B498-43B3-948B-1728B52AA6E4}">
                <adec:decorative xmlns=""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 xmlns:a16="http://schemas.microsoft.com/office/drawing/2014/main" id="{7C7503A9-F744-2745-8305-1056CF885D90}"/>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 xmlns:a16="http://schemas.microsoft.com/office/drawing/2014/main" id="{F6690F49-6F57-5C4A-9532-E7CF0D78A8D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17933E2-EE90-C246-AEFF-135CA8848E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 xmlns:a16="http://schemas.microsoft.com/office/drawing/2014/main" id="{FFBFBB8F-60BA-42CE-8127-100DAEE0F55B}"/>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 xmlns:a16="http://schemas.microsoft.com/office/drawing/2014/main" id="{0295D817-A00A-43A7-992D-4C2B6BF409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59EAFB7-1B78-4436-9C0E-1A2DF5C8B17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2245547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27558D1-8AE7-4F45-8C8C-A56F6D4F60AE}"/>
              </a:ext>
            </a:extLst>
          </p:cNvPr>
          <p:cNvSpPr>
            <a:spLocks noGrp="1"/>
          </p:cNvSpPr>
          <p:nvPr>
            <p:ph type="title"/>
          </p:nvPr>
        </p:nvSpPr>
        <p:spPr/>
        <p:txBody>
          <a:bodyPr/>
          <a:lstStyle/>
          <a:p>
            <a:r>
              <a:rPr lang="en-US" sz="4000" dirty="0"/>
              <a:t>Security pillar</a:t>
            </a:r>
          </a:p>
        </p:txBody>
      </p:sp>
      <p:sp>
        <p:nvSpPr>
          <p:cNvPr id="5" name="Footer Placeholder 4">
            <a:extLst>
              <a:ext uri="{FF2B5EF4-FFF2-40B4-BE49-F238E27FC236}">
                <a16:creationId xmlns="" xmlns:a16="http://schemas.microsoft.com/office/drawing/2014/main" id="{55481105-39B9-4912-91C8-6A9FE8B738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BE06D641-1A1A-4EC3-A9BC-A150BBCFEF2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38598288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969DB44-A80B-924E-B7AC-28678F084FC5}"/>
              </a:ext>
            </a:extLst>
          </p:cNvPr>
          <p:cNvSpPr>
            <a:spLocks noGrp="1"/>
          </p:cNvSpPr>
          <p:nvPr>
            <p:ph type="title"/>
          </p:nvPr>
        </p:nvSpPr>
        <p:spPr/>
        <p:txBody>
          <a:bodyPr/>
          <a:lstStyle/>
          <a:p>
            <a:r>
              <a:rPr lang="en-US" dirty="0"/>
              <a:t>Security pillar</a:t>
            </a:r>
          </a:p>
        </p:txBody>
      </p:sp>
      <p:grpSp>
        <p:nvGrpSpPr>
          <p:cNvPr id="4" name="Group 3">
            <a:extLst>
              <a:ext uri="{FF2B5EF4-FFF2-40B4-BE49-F238E27FC236}">
                <a16:creationId xmlns="" xmlns:a16="http://schemas.microsoft.com/office/drawing/2014/main" id="{2BBEF7FA-B13D-4DE9-9B1E-C05FA11CB4FB}"/>
              </a:ext>
              <a:ext uri="{C183D7F6-B498-43B3-948B-1728B52AA6E4}">
                <adec:decorative xmlns=""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 xmlns:a16="http://schemas.microsoft.com/office/drawing/2014/main" id="{7316DD7A-526A-D54B-B6BF-134E1684A2EF}"/>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 xmlns:a16="http://schemas.microsoft.com/office/drawing/2014/main" id="{740081AF-0BDB-0F4E-AA36-A1167A9C2FDF}"/>
                </a:ext>
              </a:extLst>
            </p:cNvPr>
            <p:cNvSpPr txBox="1"/>
            <p:nvPr/>
          </p:nvSpPr>
          <p:spPr>
            <a:xfrm>
              <a:off x="679676" y="4889389"/>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descr="100x100_benefit_secure">
              <a:extLst>
                <a:ext uri="{FF2B5EF4-FFF2-40B4-BE49-F238E27FC236}">
                  <a16:creationId xmlns="" xmlns:a16="http://schemas.microsoft.com/office/drawing/2014/main" id="{0FDB392F-D9F5-440E-BC50-134A46F4FB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 xmlns:a16="http://schemas.microsoft.com/office/drawing/2014/main" id="{3E1D1E58-5F42-AD4F-A74D-6D386D83F0E6}"/>
              </a:ext>
            </a:extLst>
          </p:cNvPr>
          <p:cNvSpPr>
            <a:spLocks noGrp="1"/>
          </p:cNvSpPr>
          <p:nvPr>
            <p:ph idx="1"/>
          </p:nvPr>
        </p:nvSpPr>
        <p:spPr>
          <a:xfrm>
            <a:off x="2998142" y="1528175"/>
            <a:ext cx="8774758" cy="4648788"/>
          </a:xfrm>
        </p:spPr>
        <p:txBody>
          <a:bodyPr/>
          <a:lstStyle/>
          <a:p>
            <a:pPr>
              <a:buClr>
                <a:schemeClr val="tx1"/>
              </a:buClr>
            </a:pPr>
            <a:r>
              <a:rPr lang="en-US" dirty="0">
                <a:solidFill>
                  <a:schemeClr val="accent5"/>
                </a:solidFill>
              </a:rPr>
              <a:t>Focus</a:t>
            </a:r>
          </a:p>
          <a:p>
            <a:pPr lvl="1">
              <a:buClr>
                <a:schemeClr val="tx1"/>
              </a:buClr>
            </a:pPr>
            <a:r>
              <a:rPr lang="en-US" dirty="0"/>
              <a:t>Protect information, systems, and assets while delivering business value through risk assessments and mitigation strategies.</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Protecting confidentiality and integrity of data</a:t>
            </a:r>
          </a:p>
          <a:p>
            <a:pPr lvl="1">
              <a:buClr>
                <a:schemeClr val="tx1"/>
              </a:buClr>
            </a:pPr>
            <a:r>
              <a:rPr lang="en-US" dirty="0"/>
              <a:t>Identifying and managing who can do what</a:t>
            </a:r>
          </a:p>
          <a:p>
            <a:pPr lvl="1">
              <a:buClr>
                <a:schemeClr val="tx1"/>
              </a:buClr>
            </a:pPr>
            <a:r>
              <a:rPr lang="en-US" dirty="0"/>
              <a:t>Protecting systems</a:t>
            </a:r>
          </a:p>
          <a:p>
            <a:pPr lvl="1">
              <a:buClr>
                <a:schemeClr val="tx1"/>
              </a:buClr>
            </a:pPr>
            <a:r>
              <a:rPr lang="en-US" dirty="0"/>
              <a:t>Establishing controls to detect security events</a:t>
            </a:r>
          </a:p>
        </p:txBody>
      </p:sp>
      <p:sp>
        <p:nvSpPr>
          <p:cNvPr id="2" name="Footer Placeholder 1">
            <a:extLst>
              <a:ext uri="{FF2B5EF4-FFF2-40B4-BE49-F238E27FC236}">
                <a16:creationId xmlns="" xmlns:a16="http://schemas.microsoft.com/office/drawing/2014/main" id="{8237AB53-F420-42B1-BFC3-E54F99EF4C2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BF51C82F-E90D-45E0-A20F-118CE1221DE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782760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grpSp>
        <p:nvGrpSpPr>
          <p:cNvPr id="5" name="Group 4">
            <a:extLst>
              <a:ext uri="{FF2B5EF4-FFF2-40B4-BE49-F238E27FC236}">
                <a16:creationId xmlns="" xmlns:a16="http://schemas.microsoft.com/office/drawing/2014/main" id="{5216B019-C590-46A9-B3E1-C9A7617CA2B3}"/>
              </a:ext>
              <a:ext uri="{C183D7F6-B498-43B3-948B-1728B52AA6E4}">
                <adec:decorative xmlns=""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 xmlns:a16="http://schemas.microsoft.com/office/drawing/2014/main" id="{93CFB68E-7822-EC46-8F1C-5C616DABEF2A}"/>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 xmlns:a16="http://schemas.microsoft.com/office/drawing/2014/main" id="{552D38CF-9D57-ED45-892B-C10BA99A1394}"/>
                </a:ext>
              </a:extLst>
            </p:cNvPr>
            <p:cNvSpPr txBox="1"/>
            <p:nvPr/>
          </p:nvSpPr>
          <p:spPr>
            <a:xfrm>
              <a:off x="679675" y="4889389"/>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descr="100x100_benefit_secure">
              <a:extLst>
                <a:ext uri="{FF2B5EF4-FFF2-40B4-BE49-F238E27FC236}">
                  <a16:creationId xmlns="" xmlns:a16="http://schemas.microsoft.com/office/drawing/2014/main" id="{AD738E10-95F1-4864-BFEF-57CE14E0E1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13">
            <a:extLst>
              <a:ext uri="{FF2B5EF4-FFF2-40B4-BE49-F238E27FC236}">
                <a16:creationId xmlns="" xmlns:a16="http://schemas.microsoft.com/office/drawing/2014/main" id="{610AF2FD-2851-48FE-A539-F2263C866150}"/>
              </a:ext>
            </a:extLst>
          </p:cNvPr>
          <p:cNvSpPr>
            <a:spLocks noGrp="1"/>
          </p:cNvSpPr>
          <p:nvPr>
            <p:ph idx="13"/>
          </p:nvPr>
        </p:nvSpPr>
        <p:spPr>
          <a:xfrm>
            <a:off x="2909528" y="1524228"/>
            <a:ext cx="8841472" cy="4648788"/>
          </a:xfrm>
        </p:spPr>
        <p:txBody>
          <a:bodyPr/>
          <a:lstStyle/>
          <a:p>
            <a:r>
              <a:rPr lang="en-US" dirty="0"/>
              <a:t>Implement a strong identity foundation</a:t>
            </a:r>
          </a:p>
          <a:p>
            <a:r>
              <a:rPr lang="en-US" dirty="0"/>
              <a:t>Enable traceability</a:t>
            </a:r>
          </a:p>
          <a:p>
            <a:r>
              <a:rPr lang="en-US" dirty="0"/>
              <a:t>Apply security at all layers</a:t>
            </a:r>
          </a:p>
          <a:p>
            <a:r>
              <a:rPr lang="en-US" dirty="0"/>
              <a:t>Automate security best practices</a:t>
            </a:r>
          </a:p>
          <a:p>
            <a:r>
              <a:rPr lang="en-US" dirty="0"/>
              <a:t>Protect data in transit and at rest</a:t>
            </a:r>
          </a:p>
          <a:p>
            <a:r>
              <a:rPr lang="en-US" dirty="0"/>
              <a:t>Keep people away from data</a:t>
            </a:r>
          </a:p>
          <a:p>
            <a:r>
              <a:rPr lang="en-US" dirty="0"/>
              <a:t>Prepare for security events</a:t>
            </a:r>
          </a:p>
        </p:txBody>
      </p:sp>
      <p:sp>
        <p:nvSpPr>
          <p:cNvPr id="3" name="Footer Placeholder 2">
            <a:extLst>
              <a:ext uri="{FF2B5EF4-FFF2-40B4-BE49-F238E27FC236}">
                <a16:creationId xmlns="" xmlns:a16="http://schemas.microsoft.com/office/drawing/2014/main" id="{3C6FB6A7-1482-4613-8E6A-87C0F45A617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F83CF01-3986-4D2C-A314-E9D5D6BABC1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1760501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DAF1FE1-D4B8-412C-870C-A4AAC0D00BB7}"/>
              </a:ext>
            </a:extLst>
          </p:cNvPr>
          <p:cNvSpPr>
            <a:spLocks noGrp="1"/>
          </p:cNvSpPr>
          <p:nvPr>
            <p:ph type="title"/>
          </p:nvPr>
        </p:nvSpPr>
        <p:spPr/>
        <p:txBody>
          <a:bodyPr/>
          <a:lstStyle/>
          <a:p>
            <a:r>
              <a:rPr lang="en-US"/>
              <a:t>Security questions</a:t>
            </a:r>
            <a:endParaRPr lang="en-US" dirty="0"/>
          </a:p>
        </p:txBody>
      </p:sp>
      <p:sp>
        <p:nvSpPr>
          <p:cNvPr id="8" name="Content Placeholder 7">
            <a:extLst>
              <a:ext uri="{FF2B5EF4-FFF2-40B4-BE49-F238E27FC236}">
                <a16:creationId xmlns="" xmlns:a16="http://schemas.microsoft.com/office/drawing/2014/main" id="{7438C86D-A992-4D24-9722-D83C7706545A}"/>
              </a:ext>
            </a:extLst>
          </p:cNvPr>
          <p:cNvSpPr>
            <a:spLocks noGrp="1"/>
          </p:cNvSpPr>
          <p:nvPr>
            <p:ph idx="1"/>
          </p:nvPr>
        </p:nvSpPr>
        <p:spPr/>
        <p:txBody>
          <a:bodyPr/>
          <a:lstStyle/>
          <a:p>
            <a:pPr marL="0" indent="0">
              <a:buNone/>
            </a:pPr>
            <a:r>
              <a:rPr lang="en-US" sz="2400" dirty="0">
                <a:solidFill>
                  <a:schemeClr val="accent5"/>
                </a:solidFill>
              </a:rPr>
              <a:t>Security</a:t>
            </a:r>
          </a:p>
          <a:p>
            <a:r>
              <a:rPr lang="en-US" sz="2000" dirty="0"/>
              <a:t>How do you securely operate your workload?</a:t>
            </a:r>
          </a:p>
          <a:p>
            <a:endParaRPr lang="en-US" sz="2000" dirty="0"/>
          </a:p>
          <a:p>
            <a:pPr marL="0" indent="0">
              <a:buNone/>
            </a:pPr>
            <a:r>
              <a:rPr lang="en-US" sz="2400" dirty="0">
                <a:solidFill>
                  <a:schemeClr val="accent5"/>
                </a:solidFill>
              </a:rPr>
              <a:t>Identity and access management</a:t>
            </a:r>
          </a:p>
          <a:p>
            <a:r>
              <a:rPr lang="en-US" sz="2000" dirty="0"/>
              <a:t>How do you manage identities for people and machines?</a:t>
            </a:r>
          </a:p>
          <a:p>
            <a:r>
              <a:rPr lang="en-US" sz="2000" dirty="0"/>
              <a:t>How do you manage permissions for people and machines?</a:t>
            </a:r>
          </a:p>
          <a:p>
            <a:endParaRPr lang="en-US" sz="2000" dirty="0"/>
          </a:p>
          <a:p>
            <a:pPr marL="0" indent="0">
              <a:buNone/>
            </a:pPr>
            <a:r>
              <a:rPr lang="en-US" sz="2400" dirty="0">
                <a:solidFill>
                  <a:schemeClr val="accent5"/>
                </a:solidFill>
              </a:rPr>
              <a:t>Detection</a:t>
            </a:r>
          </a:p>
          <a:p>
            <a:r>
              <a:rPr lang="en-US" sz="2000" dirty="0"/>
              <a:t>How do you detect and investigate security events?</a:t>
            </a:r>
          </a:p>
        </p:txBody>
      </p:sp>
      <p:sp>
        <p:nvSpPr>
          <p:cNvPr id="9" name="Content Placeholder 8">
            <a:extLst>
              <a:ext uri="{FF2B5EF4-FFF2-40B4-BE49-F238E27FC236}">
                <a16:creationId xmlns="" xmlns:a16="http://schemas.microsoft.com/office/drawing/2014/main" id="{C9A2748F-3BB8-4881-97A1-3E5268F9B480}"/>
              </a:ext>
            </a:extLst>
          </p:cNvPr>
          <p:cNvSpPr>
            <a:spLocks noGrp="1"/>
          </p:cNvSpPr>
          <p:nvPr>
            <p:ph idx="13"/>
          </p:nvPr>
        </p:nvSpPr>
        <p:spPr/>
        <p:txBody>
          <a:bodyPr/>
          <a:lstStyle/>
          <a:p>
            <a:pPr marL="0" indent="0">
              <a:buNone/>
            </a:pPr>
            <a:r>
              <a:rPr lang="en-US" sz="2400" dirty="0">
                <a:solidFill>
                  <a:schemeClr val="accent5"/>
                </a:solidFill>
              </a:rPr>
              <a:t>Infrastructure protection</a:t>
            </a:r>
          </a:p>
          <a:p>
            <a:r>
              <a:rPr lang="en-US" sz="2000" dirty="0"/>
              <a:t>How do you protect your network resources?</a:t>
            </a:r>
          </a:p>
          <a:p>
            <a:r>
              <a:rPr lang="en-US" sz="2000" dirty="0"/>
              <a:t>How do you protect your compute resources?</a:t>
            </a:r>
          </a:p>
          <a:p>
            <a:endParaRPr lang="en-US" sz="2000" dirty="0"/>
          </a:p>
          <a:p>
            <a:pPr marL="0" indent="0">
              <a:buNone/>
            </a:pPr>
            <a:r>
              <a:rPr lang="en-US" sz="2400" dirty="0">
                <a:solidFill>
                  <a:schemeClr val="accent5"/>
                </a:solidFill>
              </a:rPr>
              <a:t>Data protection</a:t>
            </a:r>
          </a:p>
          <a:p>
            <a:r>
              <a:rPr lang="en-US" sz="2000" dirty="0"/>
              <a:t>How do you classify your data?</a:t>
            </a:r>
          </a:p>
          <a:p>
            <a:r>
              <a:rPr lang="en-US" sz="2000" dirty="0"/>
              <a:t>How do you protect your data at rest?</a:t>
            </a:r>
          </a:p>
          <a:p>
            <a:r>
              <a:rPr lang="en-US" sz="2000" dirty="0"/>
              <a:t>How do you protect your data in transit?</a:t>
            </a:r>
            <a:r>
              <a:rPr lang="en-US" sz="2400" dirty="0"/>
              <a:t/>
            </a:r>
            <a:br>
              <a:rPr lang="en-US" sz="2400" dirty="0"/>
            </a:br>
            <a:endParaRPr lang="en-US" sz="2400" dirty="0"/>
          </a:p>
          <a:p>
            <a:pPr marL="0" indent="0">
              <a:buNone/>
            </a:pPr>
            <a:r>
              <a:rPr lang="en-US" sz="2400" dirty="0">
                <a:solidFill>
                  <a:schemeClr val="accent5"/>
                </a:solidFill>
              </a:rPr>
              <a:t>Incident response</a:t>
            </a:r>
          </a:p>
          <a:p>
            <a:r>
              <a:rPr lang="en-US" sz="2000" dirty="0"/>
              <a:t>How do you anticipate, respond to, and recover from incidents?</a:t>
            </a:r>
            <a:endParaRPr lang="en-US" sz="2400" dirty="0"/>
          </a:p>
        </p:txBody>
      </p:sp>
      <p:sp>
        <p:nvSpPr>
          <p:cNvPr id="6" name="Footer Placeholder 5">
            <a:extLst>
              <a:ext uri="{FF2B5EF4-FFF2-40B4-BE49-F238E27FC236}">
                <a16:creationId xmlns="" xmlns:a16="http://schemas.microsoft.com/office/drawing/2014/main" id="{4B29198B-3A49-4DF1-AA21-453EAE25259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 xmlns:a16="http://schemas.microsoft.com/office/drawing/2014/main" id="{024B5E8F-0610-4921-8D92-8999574FE2B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3872109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 xmlns:a16="http://schemas.microsoft.com/office/drawing/2014/main" id="{1E90401C-5AB6-44D0-88D1-3BB205958A8D}"/>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 xmlns:a16="http://schemas.microsoft.com/office/drawing/2014/main" id="{0295D817-A00A-43A7-992D-4C2B6BF409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59EAFB7-1B78-4436-9C0E-1A2DF5C8B17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084140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27558D1-8AE7-4F45-8C8C-A56F6D4F60AE}"/>
              </a:ext>
            </a:extLst>
          </p:cNvPr>
          <p:cNvSpPr>
            <a:spLocks noGrp="1"/>
          </p:cNvSpPr>
          <p:nvPr>
            <p:ph type="title"/>
          </p:nvPr>
        </p:nvSpPr>
        <p:spPr/>
        <p:txBody>
          <a:bodyPr/>
          <a:lstStyle/>
          <a:p>
            <a:r>
              <a:rPr lang="en-US" sz="4000" dirty="0"/>
              <a:t>Reliability pillar</a:t>
            </a:r>
          </a:p>
        </p:txBody>
      </p:sp>
      <p:sp>
        <p:nvSpPr>
          <p:cNvPr id="5" name="Footer Placeholder 4">
            <a:extLst>
              <a:ext uri="{FF2B5EF4-FFF2-40B4-BE49-F238E27FC236}">
                <a16:creationId xmlns="" xmlns:a16="http://schemas.microsoft.com/office/drawing/2014/main" id="{55481105-39B9-4912-91C8-6A9FE8B738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BE06D641-1A1A-4EC3-A9BC-A150BBCFEF2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30836391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pillar</a:t>
            </a:r>
          </a:p>
        </p:txBody>
      </p:sp>
      <p:grpSp>
        <p:nvGrpSpPr>
          <p:cNvPr id="4" name="Group 3">
            <a:extLst>
              <a:ext uri="{FF2B5EF4-FFF2-40B4-BE49-F238E27FC236}">
                <a16:creationId xmlns="" xmlns:a16="http://schemas.microsoft.com/office/drawing/2014/main" id="{D70D9582-9BBE-4BC1-9C37-DAC0D37F9F2D}"/>
              </a:ext>
              <a:ext uri="{C183D7F6-B498-43B3-948B-1728B52AA6E4}">
                <adec:decorative xmlns="" xmlns:adec="http://schemas.microsoft.com/office/drawing/2017/decorative" val="1"/>
              </a:ext>
            </a:extLst>
          </p:cNvPr>
          <p:cNvGrpSpPr/>
          <p:nvPr/>
        </p:nvGrpSpPr>
        <p:grpSpPr>
          <a:xfrm>
            <a:off x="373202" y="1489611"/>
            <a:ext cx="2229853" cy="4539915"/>
            <a:chOff x="373202" y="1489611"/>
            <a:chExt cx="2229853" cy="4539915"/>
          </a:xfrm>
        </p:grpSpPr>
        <p:sp>
          <p:nvSpPr>
            <p:cNvPr id="3" name="Rectangle 2">
              <a:extLst>
                <a:ext uri="{FF2B5EF4-FFF2-40B4-BE49-F238E27FC236}">
                  <a16:creationId xmlns="" xmlns:a16="http://schemas.microsoft.com/office/drawing/2014/main" id="{00F64DA2-ACC2-9949-A7BB-9298A3073F98}"/>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 xmlns:a16="http://schemas.microsoft.com/office/drawing/2014/main" id="{2C38320B-1671-BF4E-928E-17A874073800}"/>
                </a:ext>
              </a:extLst>
            </p:cNvPr>
            <p:cNvSpPr txBox="1"/>
            <p:nvPr/>
          </p:nvSpPr>
          <p:spPr>
            <a:xfrm>
              <a:off x="674268" y="4547274"/>
              <a:ext cx="1627717"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descr="100x100_benefit_reliable">
              <a:extLst>
                <a:ext uri="{FF2B5EF4-FFF2-40B4-BE49-F238E27FC236}">
                  <a16:creationId xmlns="" xmlns:a16="http://schemas.microsoft.com/office/drawing/2014/main" id="{C0D027A1-49AD-4000-821F-A9068D908B4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 xmlns:a16="http://schemas.microsoft.com/office/drawing/2014/main" id="{7963EC24-12CA-4657-AC77-23F81772602F}"/>
              </a:ext>
            </a:extLst>
          </p:cNvPr>
          <p:cNvSpPr>
            <a:spLocks noGrp="1"/>
          </p:cNvSpPr>
          <p:nvPr>
            <p:ph idx="1"/>
          </p:nvPr>
        </p:nvSpPr>
        <p:spPr>
          <a:xfrm>
            <a:off x="2904120" y="1528175"/>
            <a:ext cx="8868779" cy="4648788"/>
          </a:xfrm>
        </p:spPr>
        <p:txBody>
          <a:bodyPr/>
          <a:lstStyle/>
          <a:p>
            <a:pPr>
              <a:buClr>
                <a:schemeClr val="tx1"/>
              </a:buClr>
            </a:pPr>
            <a:r>
              <a:rPr lang="en-US" dirty="0">
                <a:solidFill>
                  <a:schemeClr val="accent5"/>
                </a:solidFill>
              </a:rPr>
              <a:t>Focus</a:t>
            </a:r>
          </a:p>
          <a:p>
            <a:pPr lvl="1">
              <a:buClr>
                <a:schemeClr val="tx1"/>
              </a:buClr>
            </a:pPr>
            <a:r>
              <a:rPr lang="en-US" dirty="0"/>
              <a:t>Ensure a workload performs its intended function correctly and consistently when it’s expected to.</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Designing distributed systems</a:t>
            </a:r>
          </a:p>
          <a:p>
            <a:pPr lvl="1">
              <a:buClr>
                <a:schemeClr val="tx1"/>
              </a:buClr>
            </a:pPr>
            <a:r>
              <a:rPr lang="en-US" dirty="0"/>
              <a:t>Recovery planning</a:t>
            </a:r>
          </a:p>
          <a:p>
            <a:pPr lvl="1">
              <a:buClr>
                <a:schemeClr val="tx1"/>
              </a:buClr>
            </a:pPr>
            <a:r>
              <a:rPr lang="en-US" dirty="0"/>
              <a:t>Handling change</a:t>
            </a:r>
          </a:p>
        </p:txBody>
      </p:sp>
      <p:sp>
        <p:nvSpPr>
          <p:cNvPr id="7" name="Footer Placeholder 6">
            <a:extLst>
              <a:ext uri="{FF2B5EF4-FFF2-40B4-BE49-F238E27FC236}">
                <a16:creationId xmlns="" xmlns:a16="http://schemas.microsoft.com/office/drawing/2014/main" id="{0269313C-662F-48E9-8A1D-7670BD65A8C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 xmlns:a16="http://schemas.microsoft.com/office/drawing/2014/main" id="{0D5481CF-2D28-4F62-A83A-E7A4E95E52D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666774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design principles</a:t>
            </a:r>
          </a:p>
        </p:txBody>
      </p:sp>
      <p:grpSp>
        <p:nvGrpSpPr>
          <p:cNvPr id="5" name="Group 4">
            <a:extLst>
              <a:ext uri="{FF2B5EF4-FFF2-40B4-BE49-F238E27FC236}">
                <a16:creationId xmlns="" xmlns:a16="http://schemas.microsoft.com/office/drawing/2014/main" id="{3DCA5757-1134-419A-B000-BE463BB1F767}"/>
              </a:ext>
              <a:ext uri="{C183D7F6-B498-43B3-948B-1728B52AA6E4}">
                <adec:decorative xmlns="" xmlns:adec="http://schemas.microsoft.com/office/drawing/2017/decorative" val="1"/>
              </a:ext>
            </a:extLst>
          </p:cNvPr>
          <p:cNvGrpSpPr/>
          <p:nvPr/>
        </p:nvGrpSpPr>
        <p:grpSpPr>
          <a:xfrm>
            <a:off x="373202" y="1489611"/>
            <a:ext cx="2229853" cy="4539915"/>
            <a:chOff x="373202" y="1489611"/>
            <a:chExt cx="2229853" cy="4539915"/>
          </a:xfrm>
        </p:grpSpPr>
        <p:sp>
          <p:nvSpPr>
            <p:cNvPr id="7" name="Rectangle 6">
              <a:extLst>
                <a:ext uri="{FF2B5EF4-FFF2-40B4-BE49-F238E27FC236}">
                  <a16:creationId xmlns="" xmlns:a16="http://schemas.microsoft.com/office/drawing/2014/main" id="{34F62EEE-2CC4-024A-AD7A-C26CCFBA52BC}"/>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 xmlns:a16="http://schemas.microsoft.com/office/drawing/2014/main" id="{A17510EB-DF10-DF43-B4BD-23C0E24592FA}"/>
                </a:ext>
              </a:extLst>
            </p:cNvPr>
            <p:cNvSpPr txBox="1"/>
            <p:nvPr/>
          </p:nvSpPr>
          <p:spPr>
            <a:xfrm>
              <a:off x="674268" y="4547274"/>
              <a:ext cx="1627717"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descr="100x100_benefit_reliable">
              <a:extLst>
                <a:ext uri="{FF2B5EF4-FFF2-40B4-BE49-F238E27FC236}">
                  <a16:creationId xmlns="" xmlns:a16="http://schemas.microsoft.com/office/drawing/2014/main" id="{0C6511F3-072D-4014-9887-896782A71604}"/>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 xmlns:a16="http://schemas.microsoft.com/office/drawing/2014/main" id="{552CA10E-49C0-4698-903A-23D6AC315E00}"/>
              </a:ext>
            </a:extLst>
          </p:cNvPr>
          <p:cNvSpPr>
            <a:spLocks noGrp="1"/>
          </p:cNvSpPr>
          <p:nvPr>
            <p:ph idx="13"/>
          </p:nvPr>
        </p:nvSpPr>
        <p:spPr>
          <a:xfrm>
            <a:off x="2904121" y="1524228"/>
            <a:ext cx="8846879" cy="4648788"/>
          </a:xfrm>
        </p:spPr>
        <p:txBody>
          <a:bodyPr/>
          <a:lstStyle/>
          <a:p>
            <a:r>
              <a:rPr lang="en-US" dirty="0"/>
              <a:t>Automatically recover from failure</a:t>
            </a:r>
          </a:p>
          <a:p>
            <a:r>
              <a:rPr lang="en-US" dirty="0"/>
              <a:t>Test recovery procedures</a:t>
            </a:r>
          </a:p>
          <a:p>
            <a:r>
              <a:rPr lang="en-US" dirty="0"/>
              <a:t>Scale horizontally to increase aggregate workload availability</a:t>
            </a:r>
          </a:p>
          <a:p>
            <a:r>
              <a:rPr lang="en-US" dirty="0"/>
              <a:t>Stop guessing capacity</a:t>
            </a:r>
          </a:p>
          <a:p>
            <a:r>
              <a:rPr lang="en-US" dirty="0"/>
              <a:t>Manage change in automation</a:t>
            </a:r>
          </a:p>
        </p:txBody>
      </p:sp>
      <p:sp>
        <p:nvSpPr>
          <p:cNvPr id="3" name="Footer Placeholder 2">
            <a:extLst>
              <a:ext uri="{FF2B5EF4-FFF2-40B4-BE49-F238E27FC236}">
                <a16:creationId xmlns="" xmlns:a16="http://schemas.microsoft.com/office/drawing/2014/main" id="{F884FFF9-F2E1-412C-8C08-B7FFEEEF903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3736C96-B9B9-445C-8866-DAE394194D7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513974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31313-5133-40DF-8D56-EB88822C05D3}"/>
              </a:ext>
            </a:extLst>
          </p:cNvPr>
          <p:cNvSpPr>
            <a:spLocks noGrp="1"/>
          </p:cNvSpPr>
          <p:nvPr>
            <p:ph type="title"/>
          </p:nvPr>
        </p:nvSpPr>
        <p:spPr/>
        <p:txBody>
          <a:bodyPr/>
          <a:lstStyle/>
          <a:p>
            <a:r>
              <a:rPr lang="en-US" dirty="0"/>
              <a:t>Reliability questions</a:t>
            </a:r>
          </a:p>
        </p:txBody>
      </p:sp>
      <p:sp>
        <p:nvSpPr>
          <p:cNvPr id="3" name="Content Placeholder 2">
            <a:extLst>
              <a:ext uri="{FF2B5EF4-FFF2-40B4-BE49-F238E27FC236}">
                <a16:creationId xmlns="" xmlns:a16="http://schemas.microsoft.com/office/drawing/2014/main" id="{41AEEF88-AF36-4278-96DD-E49341E245D9}"/>
              </a:ext>
            </a:extLst>
          </p:cNvPr>
          <p:cNvSpPr>
            <a:spLocks noGrp="1"/>
          </p:cNvSpPr>
          <p:nvPr>
            <p:ph idx="1"/>
          </p:nvPr>
        </p:nvSpPr>
        <p:spPr/>
        <p:txBody>
          <a:bodyPr/>
          <a:lstStyle/>
          <a:p>
            <a:pPr marL="0" indent="0">
              <a:buNone/>
            </a:pPr>
            <a:r>
              <a:rPr lang="en-US" sz="2400" dirty="0">
                <a:solidFill>
                  <a:schemeClr val="accent5"/>
                </a:solidFill>
              </a:rPr>
              <a:t>Foundations</a:t>
            </a:r>
          </a:p>
          <a:p>
            <a:r>
              <a:rPr lang="en-US" sz="2000" dirty="0"/>
              <a:t>How do you manage service quotas and constraints?</a:t>
            </a:r>
          </a:p>
          <a:p>
            <a:r>
              <a:rPr lang="en-US" sz="2000" dirty="0"/>
              <a:t>How do you plan your network topology?</a:t>
            </a:r>
          </a:p>
          <a:p>
            <a:pPr marL="0" indent="0">
              <a:buNone/>
            </a:pPr>
            <a:r>
              <a:rPr lang="en-US" sz="2400" dirty="0">
                <a:solidFill>
                  <a:schemeClr val="accent5"/>
                </a:solidFill>
              </a:rPr>
              <a:t>Workload architecture</a:t>
            </a:r>
          </a:p>
          <a:p>
            <a:r>
              <a:rPr lang="en-US" sz="2000" dirty="0"/>
              <a:t>How do you design your workload service architecture?</a:t>
            </a:r>
          </a:p>
          <a:p>
            <a:r>
              <a:rPr lang="en-US" sz="2000" dirty="0"/>
              <a:t>How do you design interactions in a distributed system to prevent failure?</a:t>
            </a:r>
          </a:p>
          <a:p>
            <a:r>
              <a:rPr lang="en-US" sz="2000" dirty="0"/>
              <a:t>How do you design interactions in a distributed system to mitigate or withstand failures?</a:t>
            </a:r>
            <a:endParaRPr lang="en-US" sz="2400" dirty="0"/>
          </a:p>
        </p:txBody>
      </p:sp>
      <p:sp>
        <p:nvSpPr>
          <p:cNvPr id="5" name="Content Placeholder 4">
            <a:extLst>
              <a:ext uri="{FF2B5EF4-FFF2-40B4-BE49-F238E27FC236}">
                <a16:creationId xmlns="" xmlns:a16="http://schemas.microsoft.com/office/drawing/2014/main" id="{E639586B-70BB-4792-A92F-03E476AACEBA}"/>
              </a:ext>
            </a:extLst>
          </p:cNvPr>
          <p:cNvSpPr>
            <a:spLocks noGrp="1"/>
          </p:cNvSpPr>
          <p:nvPr>
            <p:ph idx="13"/>
          </p:nvPr>
        </p:nvSpPr>
        <p:spPr/>
        <p:txBody>
          <a:bodyPr/>
          <a:lstStyle/>
          <a:p>
            <a:pPr marL="0" indent="0">
              <a:buNone/>
            </a:pPr>
            <a:r>
              <a:rPr lang="en-US" sz="2400" dirty="0">
                <a:solidFill>
                  <a:schemeClr val="accent5"/>
                </a:solidFill>
              </a:rPr>
              <a:t>Change management</a:t>
            </a:r>
          </a:p>
          <a:p>
            <a:r>
              <a:rPr lang="en-US" sz="2000" dirty="0"/>
              <a:t>How do you monitor workload resources?</a:t>
            </a:r>
          </a:p>
          <a:p>
            <a:r>
              <a:rPr lang="en-US" sz="2000" dirty="0"/>
              <a:t>How do you design your workload to adapt to changes in demand?</a:t>
            </a:r>
          </a:p>
          <a:p>
            <a:r>
              <a:rPr lang="en-US" sz="2000" dirty="0"/>
              <a:t>How do you implement change?</a:t>
            </a:r>
            <a:endParaRPr lang="en-US" sz="2400" dirty="0">
              <a:solidFill>
                <a:schemeClr val="accent5"/>
              </a:solidFill>
            </a:endParaRPr>
          </a:p>
          <a:p>
            <a:pPr marL="0" indent="0">
              <a:buNone/>
            </a:pPr>
            <a:r>
              <a:rPr lang="en-US" sz="2400" dirty="0">
                <a:solidFill>
                  <a:schemeClr val="accent5"/>
                </a:solidFill>
              </a:rPr>
              <a:t>Failure management</a:t>
            </a:r>
          </a:p>
          <a:p>
            <a:r>
              <a:rPr lang="en-US" sz="2000" dirty="0"/>
              <a:t>How do you back up data?</a:t>
            </a:r>
          </a:p>
          <a:p>
            <a:r>
              <a:rPr lang="en-US" sz="2000" dirty="0"/>
              <a:t>How do you use fault isolation to protect your workload?</a:t>
            </a:r>
          </a:p>
          <a:p>
            <a:r>
              <a:rPr lang="en-US" sz="2000" dirty="0"/>
              <a:t>How do you design your workload to withstand component failures?</a:t>
            </a:r>
          </a:p>
          <a:p>
            <a:r>
              <a:rPr lang="en-US" sz="2000" dirty="0"/>
              <a:t>How do you test reliability?</a:t>
            </a:r>
          </a:p>
          <a:p>
            <a:r>
              <a:rPr lang="en-US" sz="2000" dirty="0"/>
              <a:t>How do you plan for disaster recovery?</a:t>
            </a:r>
          </a:p>
        </p:txBody>
      </p:sp>
      <p:sp>
        <p:nvSpPr>
          <p:cNvPr id="6" name="Footer Placeholder 5">
            <a:extLst>
              <a:ext uri="{FF2B5EF4-FFF2-40B4-BE49-F238E27FC236}">
                <a16:creationId xmlns="" xmlns:a16="http://schemas.microsoft.com/office/drawing/2014/main" id="{44B4D693-C289-400B-B3DA-3797A3FEB60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D1D1ADC5-FCC0-4021-A234-5FE9F2C451E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775151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 xmlns:a16="http://schemas.microsoft.com/office/drawing/2014/main" id="{AA03B58E-9CA1-F041-8923-2FE03FDDD563}"/>
              </a:ext>
            </a:extLst>
          </p:cNvPr>
          <p:cNvSpPr>
            <a:spLocks noGrp="1"/>
          </p:cNvSpPr>
          <p:nvPr>
            <p:ph idx="1"/>
          </p:nvPr>
        </p:nvSpPr>
        <p:spPr/>
        <p:txBody>
          <a:bodyPr/>
          <a:lstStyle/>
          <a:p>
            <a:pPr marL="0" indent="0">
              <a:buNone/>
            </a:pPr>
            <a:r>
              <a:rPr lang="en-US" dirty="0"/>
              <a:t>After completing this module, you should be able to:</a:t>
            </a:r>
          </a:p>
          <a:p>
            <a:r>
              <a:rPr lang="en-US" dirty="0">
                <a:latin typeface="+mn-lt"/>
              </a:rPr>
              <a:t>Describe the AWS Well-Architected Framework, including the five pillars</a:t>
            </a:r>
          </a:p>
          <a:p>
            <a:r>
              <a:rPr lang="en-US" dirty="0">
                <a:latin typeface="+mn-lt"/>
              </a:rPr>
              <a:t>Identify the design principles of the AWS Well-Architected Framework</a:t>
            </a:r>
          </a:p>
          <a:p>
            <a:r>
              <a:rPr lang="en-US" dirty="0">
                <a:latin typeface="+mn-lt"/>
              </a:rPr>
              <a:t>Explain the importance of reliability and high availability</a:t>
            </a:r>
          </a:p>
          <a:p>
            <a:r>
              <a:rPr lang="en-US" dirty="0">
                <a:latin typeface="+mn-lt"/>
              </a:rPr>
              <a:t>Identify how AWS Trusted Advisor helps customers</a:t>
            </a:r>
          </a:p>
          <a:p>
            <a:r>
              <a:rPr lang="en-US" dirty="0">
                <a:latin typeface="+mn-lt"/>
              </a:rPr>
              <a:t>Interpret AWS Trusted Advisor recommendations</a:t>
            </a:r>
          </a:p>
        </p:txBody>
      </p:sp>
      <p:sp>
        <p:nvSpPr>
          <p:cNvPr id="3" name="Footer Placeholder 2">
            <a:extLst>
              <a:ext uri="{FF2B5EF4-FFF2-40B4-BE49-F238E27FC236}">
                <a16:creationId xmlns="" xmlns:a16="http://schemas.microsoft.com/office/drawing/2014/main" id="{08EDF210-8A75-2740-8664-8AEB6CD1C24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D0E9032A-B193-E649-B33A-8B2DE7FF0AB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 xmlns:a16="http://schemas.microsoft.com/office/drawing/2014/main" id="{B17D6F5C-4BB6-479E-B330-DEB63B7C0FF3}"/>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 xmlns:a16="http://schemas.microsoft.com/office/drawing/2014/main" id="{0295D817-A00A-43A7-992D-4C2B6BF409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59EAFB7-1B78-4436-9C0E-1A2DF5C8B17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759265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27558D1-8AE7-4F45-8C8C-A56F6D4F60AE}"/>
              </a:ext>
            </a:extLst>
          </p:cNvPr>
          <p:cNvSpPr>
            <a:spLocks noGrp="1"/>
          </p:cNvSpPr>
          <p:nvPr>
            <p:ph type="title"/>
          </p:nvPr>
        </p:nvSpPr>
        <p:spPr/>
        <p:txBody>
          <a:bodyPr/>
          <a:lstStyle/>
          <a:p>
            <a:r>
              <a:rPr lang="en-US" sz="4000" dirty="0"/>
              <a:t>Performance Efficiency pillar</a:t>
            </a:r>
          </a:p>
        </p:txBody>
      </p:sp>
      <p:sp>
        <p:nvSpPr>
          <p:cNvPr id="5" name="Footer Placeholder 4">
            <a:extLst>
              <a:ext uri="{FF2B5EF4-FFF2-40B4-BE49-F238E27FC236}">
                <a16:creationId xmlns="" xmlns:a16="http://schemas.microsoft.com/office/drawing/2014/main" id="{55481105-39B9-4912-91C8-6A9FE8B738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BE06D641-1A1A-4EC3-A9BC-A150BBCFEF2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2463493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Efficiency pillar</a:t>
            </a:r>
          </a:p>
        </p:txBody>
      </p:sp>
      <p:grpSp>
        <p:nvGrpSpPr>
          <p:cNvPr id="4" name="Group 3">
            <a:extLst>
              <a:ext uri="{FF2B5EF4-FFF2-40B4-BE49-F238E27FC236}">
                <a16:creationId xmlns="" xmlns:a16="http://schemas.microsoft.com/office/drawing/2014/main" id="{E61A2497-1876-4F19-B6F1-D6DE505C83F2}"/>
              </a:ext>
              <a:ext uri="{C183D7F6-B498-43B3-948B-1728B52AA6E4}">
                <adec:decorative xmlns="" xmlns:adec="http://schemas.microsoft.com/office/drawing/2017/decorative" val="1"/>
              </a:ext>
            </a:extLst>
          </p:cNvPr>
          <p:cNvGrpSpPr/>
          <p:nvPr/>
        </p:nvGrpSpPr>
        <p:grpSpPr>
          <a:xfrm>
            <a:off x="392864" y="1492366"/>
            <a:ext cx="2229853" cy="4539914"/>
            <a:chOff x="392864" y="1492366"/>
            <a:chExt cx="2229853" cy="4539914"/>
          </a:xfrm>
        </p:grpSpPr>
        <p:sp>
          <p:nvSpPr>
            <p:cNvPr id="3" name="Rectangle 2">
              <a:extLst>
                <a:ext uri="{FF2B5EF4-FFF2-40B4-BE49-F238E27FC236}">
                  <a16:creationId xmlns="" xmlns:a16="http://schemas.microsoft.com/office/drawing/2014/main" id="{97787BFB-D8E8-AF45-AE8B-963FE419B1DF}"/>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 xmlns:a16="http://schemas.microsoft.com/office/drawing/2014/main" id="{7DA276A3-2CF0-A140-8824-9F04C210A2E5}"/>
                </a:ext>
              </a:extLst>
            </p:cNvPr>
            <p:cNvSpPr txBox="1"/>
            <p:nvPr/>
          </p:nvSpPr>
          <p:spPr>
            <a:xfrm>
              <a:off x="654606" y="4851797"/>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0" name="Picture 8" descr="100x100_benefit_performance">
              <a:extLst>
                <a:ext uri="{FF2B5EF4-FFF2-40B4-BE49-F238E27FC236}">
                  <a16:creationId xmlns="" xmlns:a16="http://schemas.microsoft.com/office/drawing/2014/main" id="{49E622C9-5B62-4C68-B437-A0747DC995DF}"/>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 xmlns:a16="http://schemas.microsoft.com/office/drawing/2014/main" id="{A1E52DCB-8C24-4CAA-9E6C-30937E4F6BE1}"/>
              </a:ext>
            </a:extLst>
          </p:cNvPr>
          <p:cNvSpPr>
            <a:spLocks noGrp="1"/>
          </p:cNvSpPr>
          <p:nvPr>
            <p:ph idx="1"/>
          </p:nvPr>
        </p:nvSpPr>
        <p:spPr>
          <a:xfrm>
            <a:off x="2884458" y="1528175"/>
            <a:ext cx="8888441" cy="4648788"/>
          </a:xfrm>
        </p:spPr>
        <p:txBody>
          <a:bodyPr/>
          <a:lstStyle/>
          <a:p>
            <a:pPr>
              <a:buClr>
                <a:schemeClr val="tx1"/>
              </a:buClr>
            </a:pPr>
            <a:r>
              <a:rPr lang="en-US" dirty="0">
                <a:solidFill>
                  <a:schemeClr val="accent5"/>
                </a:solidFill>
              </a:rPr>
              <a:t>Focus</a:t>
            </a:r>
          </a:p>
          <a:p>
            <a:pPr lvl="1">
              <a:buClr>
                <a:schemeClr val="tx1"/>
              </a:buClr>
            </a:pPr>
            <a:r>
              <a:rPr lang="en-US" dirty="0"/>
              <a:t>Use IT and computing resources efficiently to meet system requirements and to maintain that efficiency as demand changes and technologies evolve.</a:t>
            </a:r>
          </a:p>
          <a:p>
            <a:pPr>
              <a:buClr>
                <a:schemeClr val="tx1"/>
              </a:buClr>
            </a:pPr>
            <a:endParaRPr lang="en-US" dirty="0"/>
          </a:p>
          <a:p>
            <a:pPr>
              <a:buClr>
                <a:schemeClr val="tx1"/>
              </a:buClr>
            </a:pPr>
            <a:r>
              <a:rPr lang="en-US" dirty="0">
                <a:solidFill>
                  <a:schemeClr val="accent5"/>
                </a:solidFill>
              </a:rPr>
              <a:t>Key topics</a:t>
            </a:r>
          </a:p>
          <a:p>
            <a:pPr lvl="1">
              <a:buClr>
                <a:schemeClr val="tx1"/>
              </a:buClr>
            </a:pPr>
            <a:r>
              <a:rPr lang="en-US" dirty="0"/>
              <a:t>Selecting the right resource types and sizes based on workload requirements</a:t>
            </a:r>
          </a:p>
          <a:p>
            <a:pPr lvl="1">
              <a:buClr>
                <a:schemeClr val="tx1"/>
              </a:buClr>
            </a:pPr>
            <a:r>
              <a:rPr lang="en-US" dirty="0"/>
              <a:t>Monitoring performance</a:t>
            </a:r>
          </a:p>
          <a:p>
            <a:pPr lvl="1">
              <a:buClr>
                <a:schemeClr val="tx1"/>
              </a:buClr>
            </a:pPr>
            <a:r>
              <a:rPr lang="en-US" dirty="0"/>
              <a:t>Making informed decisions to maintain efficiency as business needs evolve</a:t>
            </a:r>
          </a:p>
        </p:txBody>
      </p:sp>
      <p:sp>
        <p:nvSpPr>
          <p:cNvPr id="7" name="Footer Placeholder 6">
            <a:extLst>
              <a:ext uri="{FF2B5EF4-FFF2-40B4-BE49-F238E27FC236}">
                <a16:creationId xmlns="" xmlns:a16="http://schemas.microsoft.com/office/drawing/2014/main" id="{DEE802E8-761B-4781-9071-7A21679A4C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 xmlns:a16="http://schemas.microsoft.com/office/drawing/2014/main" id="{C57C038F-4E69-41CF-A951-B95F8160A66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037396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5755ED-6DDA-43F2-844B-8566762512EF}"/>
              </a:ext>
            </a:extLst>
          </p:cNvPr>
          <p:cNvSpPr>
            <a:spLocks noGrp="1"/>
          </p:cNvSpPr>
          <p:nvPr>
            <p:ph type="title"/>
          </p:nvPr>
        </p:nvSpPr>
        <p:spPr/>
        <p:txBody>
          <a:bodyPr/>
          <a:lstStyle/>
          <a:p>
            <a:r>
              <a:rPr lang="en-US" sz="3800" dirty="0"/>
              <a:t>Performance efficiency design principles</a:t>
            </a:r>
          </a:p>
        </p:txBody>
      </p:sp>
      <p:grpSp>
        <p:nvGrpSpPr>
          <p:cNvPr id="14" name="Group 13">
            <a:extLst>
              <a:ext uri="{FF2B5EF4-FFF2-40B4-BE49-F238E27FC236}">
                <a16:creationId xmlns="" xmlns:a16="http://schemas.microsoft.com/office/drawing/2014/main" id="{FB742F8C-9573-4246-9F36-CC7070E72A56}"/>
              </a:ext>
              <a:ext uri="{C183D7F6-B498-43B3-948B-1728B52AA6E4}">
                <adec:decorative xmlns="" xmlns:adec="http://schemas.microsoft.com/office/drawing/2017/decorative" val="1"/>
              </a:ext>
            </a:extLst>
          </p:cNvPr>
          <p:cNvGrpSpPr/>
          <p:nvPr/>
        </p:nvGrpSpPr>
        <p:grpSpPr>
          <a:xfrm>
            <a:off x="392864" y="1492366"/>
            <a:ext cx="2229853" cy="4539914"/>
            <a:chOff x="392864" y="1492366"/>
            <a:chExt cx="2229853" cy="4539914"/>
          </a:xfrm>
        </p:grpSpPr>
        <p:sp>
          <p:nvSpPr>
            <p:cNvPr id="11" name="Rectangle 10">
              <a:extLst>
                <a:ext uri="{FF2B5EF4-FFF2-40B4-BE49-F238E27FC236}">
                  <a16:creationId xmlns="" xmlns:a16="http://schemas.microsoft.com/office/drawing/2014/main" id="{4802956D-E7ED-4868-8EF0-3AADCF6B9165}"/>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2" name="TextBox 11">
              <a:extLst>
                <a:ext uri="{FF2B5EF4-FFF2-40B4-BE49-F238E27FC236}">
                  <a16:creationId xmlns="" xmlns:a16="http://schemas.microsoft.com/office/drawing/2014/main" id="{86B88125-8E7C-4A6A-87D6-33FD2BA6B941}"/>
                </a:ext>
              </a:extLst>
            </p:cNvPr>
            <p:cNvSpPr txBox="1"/>
            <p:nvPr/>
          </p:nvSpPr>
          <p:spPr>
            <a:xfrm>
              <a:off x="654606" y="4851797"/>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3" name="Picture 8" descr="100x100_benefit_performance">
              <a:extLst>
                <a:ext uri="{FF2B5EF4-FFF2-40B4-BE49-F238E27FC236}">
                  <a16:creationId xmlns="" xmlns:a16="http://schemas.microsoft.com/office/drawing/2014/main" id="{BDB29C7E-43FC-4B58-BBD5-BDADFA74B153}"/>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7">
            <a:extLst>
              <a:ext uri="{FF2B5EF4-FFF2-40B4-BE49-F238E27FC236}">
                <a16:creationId xmlns="" xmlns:a16="http://schemas.microsoft.com/office/drawing/2014/main" id="{47CEB742-79BE-4502-8FD1-B57251DA79BD}"/>
              </a:ext>
            </a:extLst>
          </p:cNvPr>
          <p:cNvSpPr txBox="1">
            <a:spLocks/>
          </p:cNvSpPr>
          <p:nvPr/>
        </p:nvSpPr>
        <p:spPr>
          <a:xfrm>
            <a:off x="2884458" y="1528175"/>
            <a:ext cx="8888441"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Democratize advanced technologies</a:t>
            </a:r>
          </a:p>
          <a:p>
            <a:r>
              <a:rPr lang="en-US" dirty="0"/>
              <a:t>Go global in minutes</a:t>
            </a:r>
          </a:p>
          <a:p>
            <a:r>
              <a:rPr lang="en-US" dirty="0"/>
              <a:t>Use serverless architectures</a:t>
            </a:r>
          </a:p>
          <a:p>
            <a:r>
              <a:rPr lang="en-US" dirty="0"/>
              <a:t>Experiment more often</a:t>
            </a:r>
          </a:p>
          <a:p>
            <a:r>
              <a:rPr lang="en-US" dirty="0"/>
              <a:t>Consider mechanical sympathy</a:t>
            </a:r>
          </a:p>
        </p:txBody>
      </p:sp>
      <p:sp>
        <p:nvSpPr>
          <p:cNvPr id="5" name="Footer Placeholder 4">
            <a:extLst>
              <a:ext uri="{FF2B5EF4-FFF2-40B4-BE49-F238E27FC236}">
                <a16:creationId xmlns="" xmlns:a16="http://schemas.microsoft.com/office/drawing/2014/main" id="{E2D00E0B-5293-47B9-8768-0D35F4C73BF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A42C759-1A6C-4650-884F-314F793E22D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793951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CD1065-401A-4687-9B4F-FB1F782F9EBC}"/>
              </a:ext>
            </a:extLst>
          </p:cNvPr>
          <p:cNvSpPr>
            <a:spLocks noGrp="1"/>
          </p:cNvSpPr>
          <p:nvPr>
            <p:ph type="title"/>
          </p:nvPr>
        </p:nvSpPr>
        <p:spPr/>
        <p:txBody>
          <a:bodyPr/>
          <a:lstStyle/>
          <a:p>
            <a:r>
              <a:rPr lang="en-US" dirty="0"/>
              <a:t>Performance efficiency questions</a:t>
            </a:r>
          </a:p>
        </p:txBody>
      </p:sp>
      <p:sp>
        <p:nvSpPr>
          <p:cNvPr id="6" name="Content Placeholder 5">
            <a:extLst>
              <a:ext uri="{FF2B5EF4-FFF2-40B4-BE49-F238E27FC236}">
                <a16:creationId xmlns="" xmlns:a16="http://schemas.microsoft.com/office/drawing/2014/main" id="{464E803F-B52A-4E3A-A462-08278B63B3FB}"/>
              </a:ext>
            </a:extLst>
          </p:cNvPr>
          <p:cNvSpPr>
            <a:spLocks noGrp="1"/>
          </p:cNvSpPr>
          <p:nvPr>
            <p:ph idx="1"/>
          </p:nvPr>
        </p:nvSpPr>
        <p:spPr>
          <a:xfrm>
            <a:off x="419100" y="1528175"/>
            <a:ext cx="5504688" cy="4648788"/>
          </a:xfrm>
        </p:spPr>
        <p:txBody>
          <a:bodyPr/>
          <a:lstStyle/>
          <a:p>
            <a:pPr marL="0" indent="0">
              <a:buNone/>
            </a:pPr>
            <a:r>
              <a:rPr lang="en-US" dirty="0">
                <a:solidFill>
                  <a:schemeClr val="accent5"/>
                </a:solidFill>
              </a:rPr>
              <a:t>Selection</a:t>
            </a:r>
          </a:p>
          <a:p>
            <a:r>
              <a:rPr lang="en-US" sz="2400" dirty="0"/>
              <a:t>How do you select the best performing architecture?</a:t>
            </a:r>
            <a:endParaRPr lang="en-US" dirty="0">
              <a:solidFill>
                <a:schemeClr val="accent6"/>
              </a:solidFill>
            </a:endParaRPr>
          </a:p>
          <a:p>
            <a:r>
              <a:rPr lang="en-US" sz="2400" dirty="0"/>
              <a:t>How do you select your compute solution?</a:t>
            </a:r>
            <a:endParaRPr lang="en-US" dirty="0">
              <a:solidFill>
                <a:schemeClr val="accent6"/>
              </a:solidFill>
            </a:endParaRPr>
          </a:p>
          <a:p>
            <a:r>
              <a:rPr lang="en-US" sz="2400" dirty="0"/>
              <a:t>How do you select your storage solution?</a:t>
            </a:r>
          </a:p>
          <a:p>
            <a:r>
              <a:rPr lang="en-US" sz="2400" dirty="0"/>
              <a:t>How do you select your database solution?</a:t>
            </a:r>
          </a:p>
          <a:p>
            <a:r>
              <a:rPr lang="en-US" sz="2400" dirty="0"/>
              <a:t>How do you configure your networking solution?</a:t>
            </a:r>
          </a:p>
        </p:txBody>
      </p:sp>
      <p:sp>
        <p:nvSpPr>
          <p:cNvPr id="7" name="Content Placeholder 6">
            <a:extLst>
              <a:ext uri="{FF2B5EF4-FFF2-40B4-BE49-F238E27FC236}">
                <a16:creationId xmlns="" xmlns:a16="http://schemas.microsoft.com/office/drawing/2014/main" id="{C875B80D-B501-4702-BE96-A42C31DF489D}"/>
              </a:ext>
            </a:extLst>
          </p:cNvPr>
          <p:cNvSpPr>
            <a:spLocks noGrp="1"/>
          </p:cNvSpPr>
          <p:nvPr>
            <p:ph idx="13"/>
          </p:nvPr>
        </p:nvSpPr>
        <p:spPr/>
        <p:txBody>
          <a:bodyPr/>
          <a:lstStyle/>
          <a:p>
            <a:pPr marL="0" indent="0">
              <a:buNone/>
            </a:pPr>
            <a:r>
              <a:rPr lang="en-US" dirty="0">
                <a:solidFill>
                  <a:schemeClr val="accent5"/>
                </a:solidFill>
              </a:rPr>
              <a:t>Review</a:t>
            </a:r>
          </a:p>
          <a:p>
            <a:r>
              <a:rPr lang="en-US" sz="2400" dirty="0"/>
              <a:t>How do you evolve your workload to take advantage of new releases?</a:t>
            </a:r>
            <a:br>
              <a:rPr lang="en-US" sz="2400" dirty="0"/>
            </a:br>
            <a:endParaRPr lang="en-US" sz="2400" dirty="0"/>
          </a:p>
          <a:p>
            <a:pPr marL="0" indent="0">
              <a:buNone/>
            </a:pPr>
            <a:r>
              <a:rPr lang="en-US" dirty="0">
                <a:solidFill>
                  <a:schemeClr val="accent5"/>
                </a:solidFill>
              </a:rPr>
              <a:t>Monitoring</a:t>
            </a:r>
          </a:p>
          <a:p>
            <a:r>
              <a:rPr lang="en-US" sz="2400" dirty="0"/>
              <a:t>How do you monitor your resources to ensure they are performing?</a:t>
            </a:r>
            <a:br>
              <a:rPr lang="en-US" sz="2400" dirty="0"/>
            </a:br>
            <a:endParaRPr lang="en-US" sz="2400" dirty="0"/>
          </a:p>
          <a:p>
            <a:pPr marL="0" indent="0">
              <a:buNone/>
            </a:pPr>
            <a:r>
              <a:rPr lang="en-US" dirty="0">
                <a:solidFill>
                  <a:schemeClr val="accent5"/>
                </a:solidFill>
              </a:rPr>
              <a:t>Tradeoffs</a:t>
            </a:r>
            <a:endParaRPr lang="en-US" sz="2400" dirty="0">
              <a:solidFill>
                <a:schemeClr val="accent5"/>
              </a:solidFill>
            </a:endParaRPr>
          </a:p>
          <a:p>
            <a:r>
              <a:rPr lang="en-US" sz="2400" dirty="0"/>
              <a:t>How do you use tradeoffs to improve performance?</a:t>
            </a:r>
          </a:p>
        </p:txBody>
      </p:sp>
      <p:sp>
        <p:nvSpPr>
          <p:cNvPr id="5" name="Footer Placeholder 4">
            <a:extLst>
              <a:ext uri="{FF2B5EF4-FFF2-40B4-BE49-F238E27FC236}">
                <a16:creationId xmlns="" xmlns:a16="http://schemas.microsoft.com/office/drawing/2014/main" id="{BE6D9031-CBDB-4E03-9667-B0131D49DE0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86087F6-742D-4183-87CB-C2EFB81F74F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82591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 xmlns:a16="http://schemas.microsoft.com/office/drawing/2014/main" id="{C7942E70-EC69-44D2-9948-BF1A980F564A}"/>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 xmlns:a16="http://schemas.microsoft.com/office/drawing/2014/main" id="{0295D817-A00A-43A7-992D-4C2B6BF409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59EAFB7-1B78-4436-9C0E-1A2DF5C8B17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5108785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527558D1-8AE7-4F45-8C8C-A56F6D4F60AE}"/>
              </a:ext>
            </a:extLst>
          </p:cNvPr>
          <p:cNvSpPr>
            <a:spLocks noGrp="1"/>
          </p:cNvSpPr>
          <p:nvPr>
            <p:ph type="title"/>
          </p:nvPr>
        </p:nvSpPr>
        <p:spPr/>
        <p:txBody>
          <a:bodyPr/>
          <a:lstStyle/>
          <a:p>
            <a:r>
              <a:rPr lang="en-US" sz="4000" dirty="0"/>
              <a:t>Cost Optimization pillar</a:t>
            </a:r>
          </a:p>
        </p:txBody>
      </p:sp>
      <p:sp>
        <p:nvSpPr>
          <p:cNvPr id="5" name="Footer Placeholder 4">
            <a:extLst>
              <a:ext uri="{FF2B5EF4-FFF2-40B4-BE49-F238E27FC236}">
                <a16:creationId xmlns="" xmlns:a16="http://schemas.microsoft.com/office/drawing/2014/main" id="{55481105-39B9-4912-91C8-6A9FE8B7382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BE06D641-1A1A-4EC3-A9BC-A150BBCFEF2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741776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Optimization pillar</a:t>
            </a:r>
          </a:p>
        </p:txBody>
      </p:sp>
      <p:grpSp>
        <p:nvGrpSpPr>
          <p:cNvPr id="4" name="Group 3">
            <a:extLst>
              <a:ext uri="{FF2B5EF4-FFF2-40B4-BE49-F238E27FC236}">
                <a16:creationId xmlns="" xmlns:a16="http://schemas.microsoft.com/office/drawing/2014/main" id="{DD4076E0-85C3-439C-8425-22266EB98532}"/>
              </a:ext>
              <a:ext uri="{C183D7F6-B498-43B3-948B-1728B52AA6E4}">
                <adec:decorative xmlns="" xmlns:adec="http://schemas.microsoft.com/office/drawing/2017/decorative" val="1"/>
              </a:ext>
            </a:extLst>
          </p:cNvPr>
          <p:cNvGrpSpPr/>
          <p:nvPr/>
        </p:nvGrpSpPr>
        <p:grpSpPr>
          <a:xfrm>
            <a:off x="392209" y="1492389"/>
            <a:ext cx="2229853" cy="4539914"/>
            <a:chOff x="392209" y="1492389"/>
            <a:chExt cx="2229853" cy="4539914"/>
          </a:xfrm>
        </p:grpSpPr>
        <p:sp>
          <p:nvSpPr>
            <p:cNvPr id="3" name="Rectangle 2">
              <a:extLst>
                <a:ext uri="{FF2B5EF4-FFF2-40B4-BE49-F238E27FC236}">
                  <a16:creationId xmlns="" xmlns:a16="http://schemas.microsoft.com/office/drawing/2014/main" id="{B2C054D3-E1E2-664A-B258-31BCA72D02F4}"/>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 xmlns:a16="http://schemas.microsoft.com/office/drawing/2014/main" id="{54B5BC9A-1D62-DD47-A831-4B460AD410A1}"/>
                </a:ext>
              </a:extLst>
            </p:cNvPr>
            <p:cNvSpPr txBox="1"/>
            <p:nvPr/>
          </p:nvSpPr>
          <p:spPr>
            <a:xfrm>
              <a:off x="688737" y="4848104"/>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10" name="Picture 10" descr="100x100_benefit_lowcost-affordable">
              <a:extLst>
                <a:ext uri="{FF2B5EF4-FFF2-40B4-BE49-F238E27FC236}">
                  <a16:creationId xmlns="" xmlns:a16="http://schemas.microsoft.com/office/drawing/2014/main" id="{917E00E9-85FE-407D-BB4A-99B01B810C42}"/>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 xmlns:a16="http://schemas.microsoft.com/office/drawing/2014/main" id="{2A77CAFA-78C3-4EE2-B7B7-1146F90D2430}"/>
              </a:ext>
            </a:extLst>
          </p:cNvPr>
          <p:cNvSpPr>
            <a:spLocks noGrp="1"/>
          </p:cNvSpPr>
          <p:nvPr>
            <p:ph idx="1"/>
          </p:nvPr>
        </p:nvSpPr>
        <p:spPr>
          <a:xfrm>
            <a:off x="2918590" y="1528175"/>
            <a:ext cx="8854310" cy="4648788"/>
          </a:xfrm>
        </p:spPr>
        <p:txBody>
          <a:bodyPr/>
          <a:lstStyle/>
          <a:p>
            <a:pPr>
              <a:buClr>
                <a:schemeClr val="tx1"/>
              </a:buClr>
            </a:pPr>
            <a:r>
              <a:rPr lang="en-US" dirty="0">
                <a:solidFill>
                  <a:schemeClr val="accent5"/>
                </a:solidFill>
              </a:rPr>
              <a:t>Focus</a:t>
            </a:r>
          </a:p>
          <a:p>
            <a:pPr lvl="1">
              <a:buClr>
                <a:schemeClr val="tx1"/>
              </a:buClr>
            </a:pPr>
            <a:r>
              <a:rPr lang="en-US" dirty="0"/>
              <a:t>Avoid unnecessary costs.</a:t>
            </a:r>
          </a:p>
          <a:p>
            <a:pPr>
              <a:buClr>
                <a:schemeClr val="tx1"/>
              </a:buClr>
            </a:pPr>
            <a:endParaRPr lang="en-US" dirty="0"/>
          </a:p>
          <a:p>
            <a:pPr>
              <a:buClr>
                <a:schemeClr val="tx1"/>
              </a:buClr>
            </a:pPr>
            <a:r>
              <a:rPr lang="en-US" dirty="0">
                <a:solidFill>
                  <a:schemeClr val="accent5"/>
                </a:solidFill>
              </a:rPr>
              <a:t>Key topics</a:t>
            </a:r>
          </a:p>
          <a:p>
            <a:pPr lvl="1">
              <a:buClr>
                <a:schemeClr val="tx1"/>
              </a:buClr>
            </a:pPr>
            <a:r>
              <a:rPr lang="en-US" dirty="0"/>
              <a:t>Understanding and controlling where money is being spent</a:t>
            </a:r>
          </a:p>
          <a:p>
            <a:pPr lvl="1">
              <a:buClr>
                <a:schemeClr val="tx1"/>
              </a:buClr>
            </a:pPr>
            <a:r>
              <a:rPr lang="en-US" dirty="0"/>
              <a:t>Selecting the most appropriate and right number of resource types</a:t>
            </a:r>
          </a:p>
          <a:p>
            <a:pPr lvl="1">
              <a:buClr>
                <a:schemeClr val="tx1"/>
              </a:buClr>
            </a:pPr>
            <a:r>
              <a:rPr lang="en-US" dirty="0"/>
              <a:t>Analyzing spend over time</a:t>
            </a:r>
          </a:p>
          <a:p>
            <a:pPr lvl="1">
              <a:buClr>
                <a:schemeClr val="tx1"/>
              </a:buClr>
            </a:pPr>
            <a:r>
              <a:rPr lang="en-US" dirty="0"/>
              <a:t>Scaling to meeting business needs without overspending</a:t>
            </a:r>
          </a:p>
        </p:txBody>
      </p:sp>
      <p:sp>
        <p:nvSpPr>
          <p:cNvPr id="7" name="Footer Placeholder 6">
            <a:extLst>
              <a:ext uri="{FF2B5EF4-FFF2-40B4-BE49-F238E27FC236}">
                <a16:creationId xmlns="" xmlns:a16="http://schemas.microsoft.com/office/drawing/2014/main" id="{2F0CBE06-8380-4B5E-B6DD-B36A9667C65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 xmlns:a16="http://schemas.microsoft.com/office/drawing/2014/main" id="{021CB53E-EF33-4230-9EBE-98357A04D62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4007689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C63D53-899B-42AC-ACC3-C8F9FB0BDD79}"/>
              </a:ext>
            </a:extLst>
          </p:cNvPr>
          <p:cNvSpPr>
            <a:spLocks noGrp="1"/>
          </p:cNvSpPr>
          <p:nvPr>
            <p:ph type="title"/>
          </p:nvPr>
        </p:nvSpPr>
        <p:spPr/>
        <p:txBody>
          <a:bodyPr/>
          <a:lstStyle/>
          <a:p>
            <a:r>
              <a:rPr lang="en-US" dirty="0"/>
              <a:t>Cost optimization design principles</a:t>
            </a:r>
          </a:p>
        </p:txBody>
      </p:sp>
      <p:grpSp>
        <p:nvGrpSpPr>
          <p:cNvPr id="10" name="Group 9">
            <a:extLst>
              <a:ext uri="{FF2B5EF4-FFF2-40B4-BE49-F238E27FC236}">
                <a16:creationId xmlns="" xmlns:a16="http://schemas.microsoft.com/office/drawing/2014/main" id="{A5EC0E06-99E8-4D68-A9C0-E55C8A617199}"/>
              </a:ext>
              <a:ext uri="{C183D7F6-B498-43B3-948B-1728B52AA6E4}">
                <adec:decorative xmlns="" xmlns:adec="http://schemas.microsoft.com/office/drawing/2017/decorative" val="1"/>
              </a:ext>
            </a:extLst>
          </p:cNvPr>
          <p:cNvGrpSpPr/>
          <p:nvPr/>
        </p:nvGrpSpPr>
        <p:grpSpPr>
          <a:xfrm>
            <a:off x="392209" y="1492389"/>
            <a:ext cx="2229853" cy="4539914"/>
            <a:chOff x="392209" y="1492389"/>
            <a:chExt cx="2229853" cy="4539914"/>
          </a:xfrm>
        </p:grpSpPr>
        <p:sp>
          <p:nvSpPr>
            <p:cNvPr id="7" name="Rectangle 6">
              <a:extLst>
                <a:ext uri="{FF2B5EF4-FFF2-40B4-BE49-F238E27FC236}">
                  <a16:creationId xmlns="" xmlns:a16="http://schemas.microsoft.com/office/drawing/2014/main" id="{79FEB433-44C9-4A91-B729-77F47DE15969}"/>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8" name="TextBox 7">
              <a:extLst>
                <a:ext uri="{FF2B5EF4-FFF2-40B4-BE49-F238E27FC236}">
                  <a16:creationId xmlns="" xmlns:a16="http://schemas.microsoft.com/office/drawing/2014/main" id="{C369B006-4DCC-4598-A801-D3CEEC0F844D}"/>
                </a:ext>
              </a:extLst>
            </p:cNvPr>
            <p:cNvSpPr txBox="1"/>
            <p:nvPr/>
          </p:nvSpPr>
          <p:spPr>
            <a:xfrm>
              <a:off x="688737" y="4848104"/>
              <a:ext cx="1627717" cy="954300"/>
            </a:xfrm>
            <a:prstGeom prst="rect">
              <a:avLst/>
            </a:prstGeom>
            <a:noFill/>
          </p:spPr>
          <p:txBody>
            <a:bodyPr wrap="square" rtlCol="0">
              <a:spAutoFit/>
            </a:bodyPr>
            <a:lstStyle/>
            <a:p>
              <a:pPr algn="ct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9" name="Picture 10" descr="100x100_benefit_lowcost-affordable">
              <a:extLst>
                <a:ext uri="{FF2B5EF4-FFF2-40B4-BE49-F238E27FC236}">
                  <a16:creationId xmlns="" xmlns:a16="http://schemas.microsoft.com/office/drawing/2014/main" id="{E6B34596-346C-4E0A-A2D4-0049A4F722A9}"/>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6">
            <a:extLst>
              <a:ext uri="{FF2B5EF4-FFF2-40B4-BE49-F238E27FC236}">
                <a16:creationId xmlns="" xmlns:a16="http://schemas.microsoft.com/office/drawing/2014/main" id="{F7D203FE-1FA3-4992-9F01-F6502E601F2C}"/>
              </a:ext>
            </a:extLst>
          </p:cNvPr>
          <p:cNvSpPr txBox="1">
            <a:spLocks/>
          </p:cNvSpPr>
          <p:nvPr/>
        </p:nvSpPr>
        <p:spPr>
          <a:xfrm>
            <a:off x="2867778" y="1528175"/>
            <a:ext cx="8905122"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Cloud Financial Management</a:t>
            </a:r>
          </a:p>
          <a:p>
            <a:r>
              <a:rPr lang="en-US" dirty="0"/>
              <a:t>Adopt a consumption model</a:t>
            </a:r>
          </a:p>
          <a:p>
            <a:r>
              <a:rPr lang="en-US" dirty="0"/>
              <a:t>Measure overall efficiency</a:t>
            </a:r>
          </a:p>
          <a:p>
            <a:r>
              <a:rPr lang="en-US" dirty="0"/>
              <a:t>Stop spending money on undifferentiated heavy lifting</a:t>
            </a:r>
          </a:p>
          <a:p>
            <a:r>
              <a:rPr lang="en-US" dirty="0"/>
              <a:t>Analyze and attribute expenditure</a:t>
            </a:r>
          </a:p>
        </p:txBody>
      </p:sp>
      <p:sp>
        <p:nvSpPr>
          <p:cNvPr id="5" name="Footer Placeholder 4">
            <a:extLst>
              <a:ext uri="{FF2B5EF4-FFF2-40B4-BE49-F238E27FC236}">
                <a16:creationId xmlns="" xmlns:a16="http://schemas.microsoft.com/office/drawing/2014/main" id="{1FD612C3-E689-4D13-B8B6-76128D10BA9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2B4BFF5-7B5F-416A-B9CA-420D0BA890A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079201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7F908C-2D09-48F8-BD0F-E205BDE2D073}"/>
              </a:ext>
            </a:extLst>
          </p:cNvPr>
          <p:cNvSpPr>
            <a:spLocks noGrp="1"/>
          </p:cNvSpPr>
          <p:nvPr>
            <p:ph type="title"/>
          </p:nvPr>
        </p:nvSpPr>
        <p:spPr/>
        <p:txBody>
          <a:bodyPr/>
          <a:lstStyle/>
          <a:p>
            <a:r>
              <a:rPr lang="en-US" dirty="0"/>
              <a:t>Cost optimization questions</a:t>
            </a:r>
          </a:p>
        </p:txBody>
      </p:sp>
      <p:sp>
        <p:nvSpPr>
          <p:cNvPr id="3" name="Content Placeholder 2">
            <a:extLst>
              <a:ext uri="{FF2B5EF4-FFF2-40B4-BE49-F238E27FC236}">
                <a16:creationId xmlns="" xmlns:a16="http://schemas.microsoft.com/office/drawing/2014/main" id="{7CE831B3-C0BA-4320-B47F-27E489A85B86}"/>
              </a:ext>
            </a:extLst>
          </p:cNvPr>
          <p:cNvSpPr>
            <a:spLocks noGrp="1"/>
          </p:cNvSpPr>
          <p:nvPr>
            <p:ph idx="1"/>
          </p:nvPr>
        </p:nvSpPr>
        <p:spPr/>
        <p:txBody>
          <a:bodyPr/>
          <a:lstStyle/>
          <a:p>
            <a:pPr marL="0" indent="0">
              <a:buNone/>
            </a:pPr>
            <a:r>
              <a:rPr lang="en-US" sz="2000" dirty="0">
                <a:solidFill>
                  <a:schemeClr val="accent5"/>
                </a:solidFill>
              </a:rPr>
              <a:t>Practice cloud financial management</a:t>
            </a:r>
          </a:p>
          <a:p>
            <a:r>
              <a:rPr lang="en-US" sz="1800" dirty="0"/>
              <a:t>How do you implement cloud financial management?</a:t>
            </a:r>
          </a:p>
          <a:p>
            <a:endParaRPr lang="en-US" sz="1800" dirty="0"/>
          </a:p>
          <a:p>
            <a:pPr marL="0" indent="0">
              <a:buNone/>
            </a:pPr>
            <a:r>
              <a:rPr lang="en-US" sz="2000" dirty="0">
                <a:solidFill>
                  <a:schemeClr val="accent5"/>
                </a:solidFill>
              </a:rPr>
              <a:t>Expenditure and usage awareness</a:t>
            </a:r>
          </a:p>
          <a:p>
            <a:r>
              <a:rPr lang="en-US" sz="1800" dirty="0"/>
              <a:t>How do you govern usage?</a:t>
            </a:r>
          </a:p>
          <a:p>
            <a:r>
              <a:rPr lang="en-US" sz="1800" dirty="0"/>
              <a:t>How do you monitor usage and cost?</a:t>
            </a:r>
          </a:p>
          <a:p>
            <a:r>
              <a:rPr lang="en-US" sz="1800" dirty="0"/>
              <a:t>How do you decommission resources?</a:t>
            </a:r>
            <a:br>
              <a:rPr lang="en-US" sz="1800" dirty="0"/>
            </a:br>
            <a:endParaRPr lang="en-US" sz="1800" dirty="0"/>
          </a:p>
        </p:txBody>
      </p:sp>
      <p:sp>
        <p:nvSpPr>
          <p:cNvPr id="7" name="Content Placeholder 6">
            <a:extLst>
              <a:ext uri="{FF2B5EF4-FFF2-40B4-BE49-F238E27FC236}">
                <a16:creationId xmlns="" xmlns:a16="http://schemas.microsoft.com/office/drawing/2014/main" id="{DD297376-2B30-4393-8323-1F4494D43712}"/>
              </a:ext>
            </a:extLst>
          </p:cNvPr>
          <p:cNvSpPr>
            <a:spLocks noGrp="1"/>
          </p:cNvSpPr>
          <p:nvPr>
            <p:ph idx="13"/>
          </p:nvPr>
        </p:nvSpPr>
        <p:spPr/>
        <p:txBody>
          <a:bodyPr/>
          <a:lstStyle/>
          <a:p>
            <a:pPr marL="0" indent="0">
              <a:buNone/>
            </a:pPr>
            <a:r>
              <a:rPr lang="en-US" sz="2000" dirty="0">
                <a:solidFill>
                  <a:schemeClr val="accent5"/>
                </a:solidFill>
              </a:rPr>
              <a:t>Cost-effective resources</a:t>
            </a:r>
          </a:p>
          <a:p>
            <a:r>
              <a:rPr lang="en-US" sz="1800" dirty="0"/>
              <a:t>How do you evaluate cost when you select services?</a:t>
            </a:r>
          </a:p>
          <a:p>
            <a:r>
              <a:rPr lang="en-US" sz="1800" dirty="0"/>
              <a:t>How do you meet cost targets when you select resource type, size, and number?</a:t>
            </a:r>
          </a:p>
          <a:p>
            <a:r>
              <a:rPr lang="en-US" sz="1800" dirty="0"/>
              <a:t>How do you use pricing models to reduce cost?</a:t>
            </a:r>
          </a:p>
          <a:p>
            <a:r>
              <a:rPr lang="en-US" sz="1800" dirty="0"/>
              <a:t>How do you plan for data transfer changes?</a:t>
            </a:r>
          </a:p>
          <a:p>
            <a:endParaRPr lang="en-US" sz="1800" dirty="0"/>
          </a:p>
          <a:p>
            <a:pPr marL="0" indent="0">
              <a:buNone/>
            </a:pPr>
            <a:r>
              <a:rPr lang="en-US" sz="2000" dirty="0">
                <a:solidFill>
                  <a:schemeClr val="accent5"/>
                </a:solidFill>
              </a:rPr>
              <a:t>Manage demand and supply resources</a:t>
            </a:r>
          </a:p>
          <a:p>
            <a:r>
              <a:rPr lang="en-US" sz="1800" dirty="0"/>
              <a:t>How do you manage demand and supply resources?</a:t>
            </a:r>
            <a:br>
              <a:rPr lang="en-US" sz="1800" dirty="0"/>
            </a:br>
            <a:endParaRPr lang="en-US" sz="1800" dirty="0"/>
          </a:p>
          <a:p>
            <a:pPr marL="0" indent="0">
              <a:buNone/>
            </a:pPr>
            <a:r>
              <a:rPr lang="en-US" sz="2000" dirty="0">
                <a:solidFill>
                  <a:schemeClr val="accent5"/>
                </a:solidFill>
              </a:rPr>
              <a:t>Optimize over time</a:t>
            </a:r>
          </a:p>
          <a:p>
            <a:r>
              <a:rPr lang="en-US" sz="1800" dirty="0"/>
              <a:t>How do you evaluate new services?</a:t>
            </a:r>
          </a:p>
          <a:p>
            <a:endParaRPr lang="en-US" sz="2400" dirty="0"/>
          </a:p>
        </p:txBody>
      </p:sp>
      <p:sp>
        <p:nvSpPr>
          <p:cNvPr id="5" name="Footer Placeholder 4">
            <a:extLst>
              <a:ext uri="{FF2B5EF4-FFF2-40B4-BE49-F238E27FC236}">
                <a16:creationId xmlns="" xmlns:a16="http://schemas.microsoft.com/office/drawing/2014/main" id="{9541C4B3-4BE7-4584-A5C3-165079D82A6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BB0C093-6C3D-494F-9690-DEBE70D7D95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50930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260FC5D-7F15-4F98-B256-9E77C5B519B1}"/>
              </a:ext>
            </a:extLst>
          </p:cNvPr>
          <p:cNvSpPr>
            <a:spLocks noGrp="1"/>
          </p:cNvSpPr>
          <p:nvPr>
            <p:ph type="body" sz="quarter" idx="10"/>
          </p:nvPr>
        </p:nvSpPr>
        <p:spPr/>
        <p:txBody>
          <a:bodyPr/>
          <a:lstStyle/>
          <a:p>
            <a:r>
              <a:rPr lang="en-US" dirty="0"/>
              <a:t>Module 9: Cloud Architecture</a:t>
            </a:r>
          </a:p>
        </p:txBody>
      </p:sp>
      <p:sp>
        <p:nvSpPr>
          <p:cNvPr id="2" name="Title 1"/>
          <p:cNvSpPr>
            <a:spLocks noGrp="1"/>
          </p:cNvSpPr>
          <p:nvPr>
            <p:ph type="title"/>
          </p:nvPr>
        </p:nvSpPr>
        <p:spPr/>
        <p:txBody>
          <a:bodyPr>
            <a:noAutofit/>
          </a:bodyPr>
          <a:lstStyle/>
          <a:p>
            <a:r>
              <a:rPr lang="en-US" sz="4000" dirty="0"/>
              <a:t>Section 1: AWS Well-Architected Framework</a:t>
            </a:r>
          </a:p>
        </p:txBody>
      </p:sp>
      <p:sp>
        <p:nvSpPr>
          <p:cNvPr id="4" name="Footer Placeholder 3">
            <a:extLst>
              <a:ext uri="{FF2B5EF4-FFF2-40B4-BE49-F238E27FC236}">
                <a16:creationId xmlns="" xmlns:a16="http://schemas.microsoft.com/office/drawing/2014/main" id="{3815264D-85DD-4F7B-B75A-1AC7F81F477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401002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 xmlns:a16="http://schemas.microsoft.com/office/drawing/2014/main" id="{0414E7E4-79E5-4414-A47C-EB082A9B2D3F}"/>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 xmlns:a16="http://schemas.microsoft.com/office/drawing/2014/main" id="{0295D817-A00A-43A7-992D-4C2B6BF4094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59EAFB7-1B78-4436-9C0E-1A2DF5C8B17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2670040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Sustainability Pillar</a:t>
            </a:r>
          </a:p>
        </p:txBody>
      </p:sp>
      <p:sp>
        <p:nvSpPr>
          <p:cNvPr id="3" name="Rectangle 2">
            <a:extLst>
              <a:ext uri="{FF2B5EF4-FFF2-40B4-BE49-F238E27FC236}">
                <a16:creationId xmlns="" xmlns:a16="http://schemas.microsoft.com/office/drawing/2014/main" id="{B2C054D3-E1E2-664A-B258-31BCA72D02F4}"/>
              </a:ext>
            </a:extLst>
          </p:cNvPr>
          <p:cNvSpPr/>
          <p:nvPr/>
        </p:nvSpPr>
        <p:spPr>
          <a:xfrm>
            <a:off x="43284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Sustainability</a:t>
            </a: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Content Placeholder 8">
            <a:extLst>
              <a:ext uri="{FF2B5EF4-FFF2-40B4-BE49-F238E27FC236}">
                <a16:creationId xmlns="" xmlns:a16="http://schemas.microsoft.com/office/drawing/2014/main" id="{2A77CAFA-78C3-4EE2-B7B7-1146F90D2430}"/>
              </a:ext>
            </a:extLst>
          </p:cNvPr>
          <p:cNvSpPr>
            <a:spLocks noGrp="1"/>
          </p:cNvSpPr>
          <p:nvPr>
            <p:ph idx="1"/>
          </p:nvPr>
        </p:nvSpPr>
        <p:spPr>
          <a:xfrm>
            <a:off x="2918590" y="1528175"/>
            <a:ext cx="8854310" cy="4648788"/>
          </a:xfrm>
        </p:spPr>
        <p:txBody>
          <a:bodyPr/>
          <a:lstStyle/>
          <a:p>
            <a:pPr>
              <a:buClr>
                <a:schemeClr val="tx1"/>
              </a:buClr>
            </a:pPr>
            <a:r>
              <a:rPr lang="en-US" dirty="0">
                <a:solidFill>
                  <a:schemeClr val="accent5"/>
                </a:solidFill>
              </a:rPr>
              <a:t>Focus</a:t>
            </a:r>
          </a:p>
          <a:p>
            <a:pPr lvl="1">
              <a:buClr>
                <a:schemeClr val="tx1"/>
              </a:buClr>
            </a:pPr>
            <a:r>
              <a:rPr lang="en-IN" dirty="0"/>
              <a:t>addresses the long-term environmental, economic, and societal impact of your business activities</a:t>
            </a:r>
            <a:endParaRPr lang="en-US" dirty="0"/>
          </a:p>
          <a:p>
            <a:pPr>
              <a:buClr>
                <a:schemeClr val="tx1"/>
              </a:buClr>
            </a:pPr>
            <a:r>
              <a:rPr lang="en-US" dirty="0">
                <a:solidFill>
                  <a:schemeClr val="accent5"/>
                </a:solidFill>
              </a:rPr>
              <a:t>Key topics</a:t>
            </a:r>
          </a:p>
          <a:p>
            <a:pPr lvl="1">
              <a:buClr>
                <a:schemeClr val="tx1"/>
              </a:buClr>
            </a:pPr>
            <a:r>
              <a:rPr lang="en-IN" dirty="0" smtClean="0"/>
              <a:t>Understand </a:t>
            </a:r>
            <a:r>
              <a:rPr lang="en-IN" dirty="0"/>
              <a:t>your </a:t>
            </a:r>
            <a:r>
              <a:rPr lang="en-IN" dirty="0" smtClean="0"/>
              <a:t>impact</a:t>
            </a:r>
          </a:p>
          <a:p>
            <a:pPr lvl="1">
              <a:buClr>
                <a:schemeClr val="tx1"/>
              </a:buClr>
            </a:pPr>
            <a:r>
              <a:rPr lang="en-IN" dirty="0"/>
              <a:t>Establish sustainability </a:t>
            </a:r>
            <a:r>
              <a:rPr lang="en-IN" dirty="0" smtClean="0"/>
              <a:t>goals</a:t>
            </a:r>
          </a:p>
          <a:p>
            <a:pPr lvl="1">
              <a:buClr>
                <a:schemeClr val="tx1"/>
              </a:buClr>
            </a:pPr>
            <a:r>
              <a:rPr lang="en-IN" dirty="0" smtClean="0"/>
              <a:t>Maximize utilization</a:t>
            </a:r>
          </a:p>
          <a:p>
            <a:pPr lvl="1">
              <a:buClr>
                <a:schemeClr val="tx1"/>
              </a:buClr>
            </a:pPr>
            <a:r>
              <a:rPr lang="en-IN" dirty="0"/>
              <a:t>Anticipate and adopt new, more efficient hardware and software </a:t>
            </a:r>
            <a:r>
              <a:rPr lang="en-IN" dirty="0" smtClean="0"/>
              <a:t>offerings</a:t>
            </a:r>
          </a:p>
          <a:p>
            <a:pPr lvl="1">
              <a:buClr>
                <a:schemeClr val="tx1"/>
              </a:buClr>
            </a:pPr>
            <a:r>
              <a:rPr lang="en-IN" dirty="0"/>
              <a:t>Use managed </a:t>
            </a:r>
            <a:r>
              <a:rPr lang="en-IN" dirty="0" smtClean="0"/>
              <a:t>services</a:t>
            </a:r>
          </a:p>
          <a:p>
            <a:pPr lvl="1">
              <a:buClr>
                <a:schemeClr val="tx1"/>
              </a:buClr>
            </a:pPr>
            <a:r>
              <a:rPr lang="en-IN" dirty="0" smtClean="0"/>
              <a:t>Reduce </a:t>
            </a:r>
            <a:r>
              <a:rPr lang="en-IN" dirty="0"/>
              <a:t>the downstream impact of your cloud workloads</a:t>
            </a:r>
            <a:r>
              <a:rPr lang="en-IN" dirty="0" smtClean="0"/>
              <a:t>:</a:t>
            </a:r>
          </a:p>
          <a:p>
            <a:pPr lvl="1">
              <a:buClr>
                <a:schemeClr val="tx1"/>
              </a:buClr>
            </a:pPr>
            <a:endParaRPr lang="en-US" dirty="0"/>
          </a:p>
        </p:txBody>
      </p:sp>
      <p:sp>
        <p:nvSpPr>
          <p:cNvPr id="7" name="Footer Placeholder 6">
            <a:extLst>
              <a:ext uri="{FF2B5EF4-FFF2-40B4-BE49-F238E27FC236}">
                <a16:creationId xmlns="" xmlns:a16="http://schemas.microsoft.com/office/drawing/2014/main" id="{2F0CBE06-8380-4B5E-B6DD-B36A9667C65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 xmlns:a16="http://schemas.microsoft.com/office/drawing/2014/main" id="{021CB53E-EF33-4230-9EBE-98357A04D62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31771748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C63D53-899B-42AC-ACC3-C8F9FB0BDD79}"/>
              </a:ext>
            </a:extLst>
          </p:cNvPr>
          <p:cNvSpPr>
            <a:spLocks noGrp="1"/>
          </p:cNvSpPr>
          <p:nvPr>
            <p:ph type="title"/>
          </p:nvPr>
        </p:nvSpPr>
        <p:spPr>
          <a:xfrm>
            <a:off x="419100" y="344170"/>
            <a:ext cx="9034272" cy="474119"/>
          </a:xfrm>
        </p:spPr>
        <p:txBody>
          <a:bodyPr/>
          <a:lstStyle/>
          <a:p>
            <a:r>
              <a:rPr lang="en-US" dirty="0" smtClean="0"/>
              <a:t>Sustainability</a:t>
            </a:r>
            <a:r>
              <a:rPr lang="en-US" dirty="0" smtClean="0"/>
              <a:t> </a:t>
            </a:r>
            <a:r>
              <a:rPr lang="en-IN" dirty="0"/>
              <a:t>Best Practices</a:t>
            </a:r>
            <a:endParaRPr lang="en-US" dirty="0"/>
          </a:p>
        </p:txBody>
      </p:sp>
      <p:sp>
        <p:nvSpPr>
          <p:cNvPr id="7" name="Rectangle 6">
            <a:extLst>
              <a:ext uri="{FF2B5EF4-FFF2-40B4-BE49-F238E27FC236}">
                <a16:creationId xmlns="" xmlns:a16="http://schemas.microsoft.com/office/drawing/2014/main" id="{79FEB433-44C9-4A91-B729-77F47DE15969}"/>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Sustainability</a:t>
            </a: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6" name="Content Placeholder 6">
            <a:extLst>
              <a:ext uri="{FF2B5EF4-FFF2-40B4-BE49-F238E27FC236}">
                <a16:creationId xmlns="" xmlns:a16="http://schemas.microsoft.com/office/drawing/2014/main" id="{F7D203FE-1FA3-4992-9F01-F6502E601F2C}"/>
              </a:ext>
            </a:extLst>
          </p:cNvPr>
          <p:cNvSpPr txBox="1">
            <a:spLocks/>
          </p:cNvSpPr>
          <p:nvPr/>
        </p:nvSpPr>
        <p:spPr>
          <a:xfrm>
            <a:off x="2867778" y="1528175"/>
            <a:ext cx="8905122" cy="5193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Optimize geographic placement of workloads for user locations</a:t>
            </a:r>
          </a:p>
          <a:p>
            <a:r>
              <a:rPr lang="en-IN" sz="2400" dirty="0"/>
              <a:t>Optimize areas of code that consume the most time or resources</a:t>
            </a:r>
          </a:p>
          <a:p>
            <a:r>
              <a:rPr lang="en-IN" sz="2400" dirty="0"/>
              <a:t>Optimize impact on customer devices and equipment</a:t>
            </a:r>
          </a:p>
          <a:p>
            <a:r>
              <a:rPr lang="en-IN" sz="2400" dirty="0"/>
              <a:t>Implement a data classification policy</a:t>
            </a:r>
          </a:p>
          <a:p>
            <a:r>
              <a:rPr lang="en-IN" sz="2400" dirty="0"/>
              <a:t>Use lifecycle policies to delete unnecessary data</a:t>
            </a:r>
          </a:p>
          <a:p>
            <a:r>
              <a:rPr lang="en-IN" sz="2400" dirty="0"/>
              <a:t>Minimize data movement across networks</a:t>
            </a:r>
          </a:p>
          <a:p>
            <a:r>
              <a:rPr lang="en-IN" sz="2400" dirty="0"/>
              <a:t>Optimize your use of GPUs</a:t>
            </a:r>
          </a:p>
          <a:p>
            <a:r>
              <a:rPr lang="en-IN" sz="2400" dirty="0"/>
              <a:t>Adopt development and testing methods that allow rapid introduction of potential sustainability improvements</a:t>
            </a:r>
          </a:p>
          <a:p>
            <a:r>
              <a:rPr lang="en-IN" sz="2400" dirty="0"/>
              <a:t>Increase the utilization </a:t>
            </a:r>
            <a:r>
              <a:rPr lang="en-IN" dirty="0"/>
              <a:t>of your build environments</a:t>
            </a:r>
          </a:p>
          <a:p>
            <a:endParaRPr lang="en-US" dirty="0"/>
          </a:p>
        </p:txBody>
      </p:sp>
      <p:sp>
        <p:nvSpPr>
          <p:cNvPr id="5" name="Footer Placeholder 4">
            <a:extLst>
              <a:ext uri="{FF2B5EF4-FFF2-40B4-BE49-F238E27FC236}">
                <a16:creationId xmlns="" xmlns:a16="http://schemas.microsoft.com/office/drawing/2014/main" id="{1FD612C3-E689-4D13-B8B6-76128D10BA9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2B4BFF5-7B5F-416A-B9CA-420D0BA890A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2385233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AWS Well-Architected Tool</a:t>
            </a:r>
          </a:p>
        </p:txBody>
      </p:sp>
      <p:sp>
        <p:nvSpPr>
          <p:cNvPr id="10" name="Content Placeholder 9"/>
          <p:cNvSpPr>
            <a:spLocks noGrp="1"/>
          </p:cNvSpPr>
          <p:nvPr>
            <p:ph idx="1"/>
          </p:nvPr>
        </p:nvSpPr>
        <p:spPr/>
        <p:txBody>
          <a:bodyPr/>
          <a:lstStyle/>
          <a:p>
            <a:r>
              <a:rPr lang="en-US" dirty="0"/>
              <a:t>Helps you review the state of your workloads and compares them to the latest AWS architectural best practices</a:t>
            </a:r>
          </a:p>
          <a:p>
            <a:r>
              <a:rPr lang="en-US" dirty="0"/>
              <a:t>Gives you access to knowledge and best practices used by AWS architects, whenever you need it</a:t>
            </a:r>
          </a:p>
          <a:p>
            <a:r>
              <a:rPr lang="en-US" dirty="0"/>
              <a:t>Delivers an action plan with step-by-step guidance on how to build better workloads for the cloud</a:t>
            </a:r>
          </a:p>
          <a:p>
            <a:r>
              <a:rPr lang="en-US" dirty="0"/>
              <a:t>Provides a consistent process for you to review and measure your cloud architectures</a:t>
            </a:r>
          </a:p>
          <a:p>
            <a:endParaRPr lang="en-US" dirty="0"/>
          </a:p>
        </p:txBody>
      </p:sp>
      <p:sp>
        <p:nvSpPr>
          <p:cNvPr id="5" name="Footer Placeholder 4">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2166156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400" dirty="0">
                <a:latin typeface="+mj-lt"/>
              </a:rPr>
              <a:t>The AWS Well-Architected Framework provides a </a:t>
            </a:r>
            <a:r>
              <a:rPr lang="en-US" sz="2400" dirty="0">
                <a:solidFill>
                  <a:schemeClr val="accent5"/>
                </a:solidFill>
                <a:latin typeface="+mj-lt"/>
              </a:rPr>
              <a:t>consistent approach </a:t>
            </a:r>
            <a:r>
              <a:rPr lang="en-US" sz="2400" dirty="0">
                <a:latin typeface="+mj-lt"/>
              </a:rPr>
              <a:t>to evaluate cloud architectures </a:t>
            </a:r>
            <a:r>
              <a:rPr lang="en-US" sz="2400" dirty="0">
                <a:solidFill>
                  <a:schemeClr val="accent5"/>
                </a:solidFill>
                <a:latin typeface="+mj-lt"/>
              </a:rPr>
              <a:t>and guidance</a:t>
            </a:r>
            <a:r>
              <a:rPr lang="en-US" sz="2400" dirty="0">
                <a:latin typeface="+mj-lt"/>
              </a:rPr>
              <a:t> to help implement designs.</a:t>
            </a:r>
          </a:p>
          <a:p>
            <a:r>
              <a:rPr lang="en-US" sz="2400" dirty="0">
                <a:latin typeface="+mj-lt"/>
              </a:rPr>
              <a:t>The AWS Well-Architected Framework documents a </a:t>
            </a:r>
            <a:r>
              <a:rPr lang="en-US" sz="2400" dirty="0">
                <a:solidFill>
                  <a:schemeClr val="accent5"/>
                </a:solidFill>
                <a:latin typeface="+mj-lt"/>
              </a:rPr>
              <a:t>set of foundational questions</a:t>
            </a:r>
            <a:r>
              <a:rPr lang="en-US" sz="2400" dirty="0">
                <a:latin typeface="+mj-lt"/>
              </a:rPr>
              <a:t> that enable you to understand if a specific architecture aligns well with cloud best practices. </a:t>
            </a:r>
          </a:p>
          <a:p>
            <a:r>
              <a:rPr lang="en-US" sz="2400" dirty="0">
                <a:latin typeface="+mj-lt"/>
              </a:rPr>
              <a:t>The AWS Well-Architected Framework is organized into </a:t>
            </a:r>
            <a:r>
              <a:rPr lang="en-US" sz="2400" dirty="0">
                <a:solidFill>
                  <a:schemeClr val="accent5"/>
                </a:solidFill>
                <a:latin typeface="+mj-lt"/>
              </a:rPr>
              <a:t>five pillars</a:t>
            </a:r>
            <a:r>
              <a:rPr lang="en-US" sz="2400" dirty="0">
                <a:latin typeface="+mj-lt"/>
              </a:rPr>
              <a:t>.</a:t>
            </a:r>
          </a:p>
          <a:p>
            <a:r>
              <a:rPr lang="en-US" sz="2400" dirty="0">
                <a:latin typeface="+mj-lt"/>
              </a:rPr>
              <a:t>Each pillar includes a set of </a:t>
            </a:r>
            <a:r>
              <a:rPr lang="en-US" sz="2400" dirty="0">
                <a:solidFill>
                  <a:schemeClr val="accent5"/>
                </a:solidFill>
                <a:latin typeface="+mj-lt"/>
              </a:rPr>
              <a:t>design principles and best practices</a:t>
            </a:r>
            <a:r>
              <a:rPr lang="en-US" sz="2400" dirty="0">
                <a:latin typeface="+mj-lt"/>
              </a:rPr>
              <a:t>.</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44</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2B5068-10F6-4A06-B462-A7197AE43810}"/>
              </a:ext>
            </a:extLst>
          </p:cNvPr>
          <p:cNvSpPr>
            <a:spLocks noGrp="1"/>
          </p:cNvSpPr>
          <p:nvPr>
            <p:ph type="body" sz="quarter" idx="10"/>
          </p:nvPr>
        </p:nvSpPr>
        <p:spPr/>
        <p:txBody>
          <a:bodyPr/>
          <a:lstStyle/>
          <a:p>
            <a:r>
              <a:rPr lang="en-US" dirty="0"/>
              <a:t>Module 9: Cloud Architecture</a:t>
            </a:r>
          </a:p>
        </p:txBody>
      </p:sp>
      <p:sp>
        <p:nvSpPr>
          <p:cNvPr id="2" name="Title 1"/>
          <p:cNvSpPr>
            <a:spLocks noGrp="1"/>
          </p:cNvSpPr>
          <p:nvPr>
            <p:ph type="title"/>
          </p:nvPr>
        </p:nvSpPr>
        <p:spPr/>
        <p:txBody>
          <a:bodyPr>
            <a:noAutofit/>
          </a:bodyPr>
          <a:lstStyle/>
          <a:p>
            <a:r>
              <a:rPr lang="en-US" sz="4000" dirty="0"/>
              <a:t>Section 2: Reliability and availability</a:t>
            </a:r>
          </a:p>
        </p:txBody>
      </p:sp>
      <p:sp>
        <p:nvSpPr>
          <p:cNvPr id="4" name="Footer Placeholder 3">
            <a:extLst>
              <a:ext uri="{FF2B5EF4-FFF2-40B4-BE49-F238E27FC236}">
                <a16:creationId xmlns="" xmlns:a16="http://schemas.microsoft.com/office/drawing/2014/main" id="{236351F4-38DC-4B24-A513-15FFC6CA479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58231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8C290CC0-DFDC-49C9-B131-72687EF4476C}"/>
              </a:ext>
              <a:ext uri="{C183D7F6-B498-43B3-948B-1728B52AA6E4}">
                <adec:decorative xmlns="" xmlns:adec="http://schemas.microsoft.com/office/drawing/2017/decorative" val="1"/>
              </a:ext>
            </a:extLst>
          </p:cNvPr>
          <p:cNvSpPr>
            <a:spLocks noGrp="1"/>
          </p:cNvSpPr>
          <p:nvPr>
            <p:ph type="title" idx="4294967295"/>
          </p:nvPr>
        </p:nvSpPr>
        <p:spPr>
          <a:xfrm>
            <a:off x="0" y="365125"/>
            <a:ext cx="9034463" cy="474663"/>
          </a:xfrm>
        </p:spPr>
        <p:txBody>
          <a:bodyPr>
            <a:normAutofit fontScale="90000"/>
          </a:bodyPr>
          <a:lstStyle/>
          <a:p>
            <a:r>
              <a:rPr lang="en-US" dirty="0">
                <a:solidFill>
                  <a:schemeClr val="bg1"/>
                </a:solidFill>
              </a:rPr>
              <a:t>“Everything fails, all the time.”</a:t>
            </a:r>
          </a:p>
        </p:txBody>
      </p:sp>
      <p:sp>
        <p:nvSpPr>
          <p:cNvPr id="7" name="Content Placeholder 6"/>
          <p:cNvSpPr>
            <a:spLocks noGrp="1"/>
          </p:cNvSpPr>
          <p:nvPr>
            <p:ph idx="4294967295"/>
          </p:nvPr>
        </p:nvSpPr>
        <p:spPr>
          <a:xfrm>
            <a:off x="0" y="3119438"/>
            <a:ext cx="10922000" cy="1522412"/>
          </a:xfrm>
        </p:spPr>
        <p:txBody>
          <a:bodyPr>
            <a:normAutofit/>
          </a:bodyPr>
          <a:lstStyle/>
          <a:p>
            <a:pPr marL="0" indent="0">
              <a:buNone/>
            </a:pPr>
            <a:r>
              <a:rPr lang="en-US" sz="4400" i="1" dirty="0"/>
              <a:t>	</a:t>
            </a:r>
            <a:r>
              <a:rPr lang="en-US" sz="4400" b="1" i="1" dirty="0">
                <a:latin typeface="Amazon Ember" panose="020B0603020204020204" pitchFamily="34" charset="0"/>
                <a:ea typeface="Amazon Ember" panose="020B0603020204020204" pitchFamily="34" charset="0"/>
                <a:cs typeface="Amazon Ember" panose="020B0603020204020204" pitchFamily="34" charset="0"/>
              </a:rPr>
              <a:t>“Everything fails, all the time.”	</a:t>
            </a:r>
          </a:p>
          <a:p>
            <a:pPr marL="0" indent="0">
              <a:buNone/>
            </a:pPr>
            <a:r>
              <a:rPr lang="en-US" sz="4400" i="1" dirty="0"/>
              <a:t>				</a:t>
            </a:r>
            <a:r>
              <a:rPr lang="en-US" sz="4400" dirty="0"/>
              <a:t> </a:t>
            </a:r>
            <a:r>
              <a:rPr lang="en-US" dirty="0"/>
              <a:t>Werner Vogels, CTO, Amazon.com</a:t>
            </a:r>
            <a:endParaRPr lang="en-US" i="1" dirty="0"/>
          </a:p>
        </p:txBody>
      </p:sp>
      <p:sp>
        <p:nvSpPr>
          <p:cNvPr id="2" name="Footer Placeholder 1">
            <a:extLst>
              <a:ext uri="{FF2B5EF4-FFF2-40B4-BE49-F238E27FC236}">
                <a16:creationId xmlns="" xmlns:a16="http://schemas.microsoft.com/office/drawing/2014/main" id="{83EC1DE4-69A7-418A-BF33-8F0A27F01F7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08DFA1E6-C625-4AC0-94A1-1F4C54D0339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46</a:t>
            </a:fld>
            <a:endParaRPr lang="en-US" dirty="0"/>
          </a:p>
        </p:txBody>
      </p:sp>
    </p:spTree>
    <p:custDataLst>
      <p:tags r:id="rId1"/>
    </p:custDataLst>
    <p:extLst>
      <p:ext uri="{BB962C8B-B14F-4D97-AF65-F5344CB8AC3E}">
        <p14:creationId xmlns:p14="http://schemas.microsoft.com/office/powerpoint/2010/main" val="8240135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CD3E7CFF-4C70-4A2A-8865-689BF1F1057A}"/>
              </a:ext>
            </a:extLst>
          </p:cNvPr>
          <p:cNvSpPr>
            <a:spLocks noGrp="1"/>
          </p:cNvSpPr>
          <p:nvPr>
            <p:ph type="title"/>
          </p:nvPr>
        </p:nvSpPr>
        <p:spPr/>
        <p:txBody>
          <a:bodyPr/>
          <a:lstStyle/>
          <a:p>
            <a:r>
              <a:rPr lang="en-US" dirty="0"/>
              <a:t>Reliability</a:t>
            </a:r>
          </a:p>
        </p:txBody>
      </p:sp>
      <p:sp>
        <p:nvSpPr>
          <p:cNvPr id="23" name="Content Placeholder 2">
            <a:extLst>
              <a:ext uri="{FF2B5EF4-FFF2-40B4-BE49-F238E27FC236}">
                <a16:creationId xmlns="" xmlns:a16="http://schemas.microsoft.com/office/drawing/2014/main" id="{5BD3F170-B08E-47DE-96D4-BEFAEF2D405B}"/>
              </a:ext>
            </a:extLst>
          </p:cNvPr>
          <p:cNvSpPr txBox="1">
            <a:spLocks/>
          </p:cNvSpPr>
          <p:nvPr/>
        </p:nvSpPr>
        <p:spPr>
          <a:xfrm>
            <a:off x="419100" y="1528175"/>
            <a:ext cx="5504688" cy="46487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dirty="0"/>
              <a:t>A measure of your system’s </a:t>
            </a:r>
            <a:r>
              <a:rPr lang="en-US" dirty="0">
                <a:solidFill>
                  <a:schemeClr val="accent5"/>
                </a:solidFill>
              </a:rPr>
              <a:t>ability to provide functionality </a:t>
            </a:r>
            <a:r>
              <a:rPr lang="en-US" dirty="0"/>
              <a:t>when desired by the user.</a:t>
            </a:r>
          </a:p>
          <a:p>
            <a:pPr marL="422275" indent="-422275">
              <a:buClr>
                <a:schemeClr val="tx1"/>
              </a:buClr>
            </a:pPr>
            <a:r>
              <a:rPr lang="en-US" dirty="0">
                <a:solidFill>
                  <a:schemeClr val="accent5"/>
                </a:solidFill>
              </a:rPr>
              <a:t>System</a:t>
            </a:r>
            <a:r>
              <a:rPr lang="en-US" dirty="0"/>
              <a:t> includes all system components: hardware, firmware, and software.</a:t>
            </a:r>
          </a:p>
          <a:p>
            <a:pPr marL="422275" indent="-422275">
              <a:buClr>
                <a:schemeClr val="tx1"/>
              </a:buClr>
            </a:pPr>
            <a:r>
              <a:rPr lang="en-US" dirty="0">
                <a:solidFill>
                  <a:schemeClr val="accent5"/>
                </a:solidFill>
              </a:rPr>
              <a:t>Probability</a:t>
            </a:r>
            <a:r>
              <a:rPr lang="en-US" dirty="0"/>
              <a:t> that your entire system will function as intended for a specified period.</a:t>
            </a:r>
          </a:p>
          <a:p>
            <a:pPr marL="422275" indent="-422275">
              <a:buClr>
                <a:schemeClr val="tx1"/>
              </a:buClr>
            </a:pPr>
            <a:r>
              <a:rPr lang="en-US" dirty="0">
                <a:solidFill>
                  <a:schemeClr val="accent5"/>
                </a:solidFill>
              </a:rPr>
              <a:t>Mean time between failures (MTBF) </a:t>
            </a:r>
            <a:r>
              <a:rPr lang="en-US" dirty="0"/>
              <a:t>= total time in service/number of failures</a:t>
            </a:r>
          </a:p>
        </p:txBody>
      </p:sp>
      <p:grpSp>
        <p:nvGrpSpPr>
          <p:cNvPr id="8" name="Group 7">
            <a:extLst>
              <a:ext uri="{FF2B5EF4-FFF2-40B4-BE49-F238E27FC236}">
                <a16:creationId xmlns="" xmlns:a16="http://schemas.microsoft.com/office/drawing/2014/main" id="{ECCDA572-CDB6-483E-AD82-E25B547163DE}"/>
              </a:ext>
              <a:ext uri="{C183D7F6-B498-43B3-948B-1728B52AA6E4}">
                <adec:decorative xmlns="" xmlns:adec="http://schemas.microsoft.com/office/drawing/2017/decorative" val="1"/>
              </a:ext>
            </a:extLst>
          </p:cNvPr>
          <p:cNvGrpSpPr/>
          <p:nvPr/>
        </p:nvGrpSpPr>
        <p:grpSpPr>
          <a:xfrm>
            <a:off x="6712596" y="1384298"/>
            <a:ext cx="4634208" cy="5210175"/>
            <a:chOff x="7384473" y="1384298"/>
            <a:chExt cx="4634208" cy="5210175"/>
          </a:xfrm>
        </p:grpSpPr>
        <p:sp>
          <p:nvSpPr>
            <p:cNvPr id="9" name="Oval 8">
              <a:extLst>
                <a:ext uri="{FF2B5EF4-FFF2-40B4-BE49-F238E27FC236}">
                  <a16:creationId xmlns="" xmlns:a16="http://schemas.microsoft.com/office/drawing/2014/main" id="{6D2BFF00-8BBF-4812-A828-A5D6BC5A357E}"/>
                </a:ext>
              </a:extLst>
            </p:cNvPr>
            <p:cNvSpPr/>
            <p:nvPr/>
          </p:nvSpPr>
          <p:spPr>
            <a:xfrm>
              <a:off x="7384473" y="1384298"/>
              <a:ext cx="4634208" cy="5210175"/>
            </a:xfrm>
            <a:prstGeom prst="ellipse">
              <a:avLst/>
            </a:prstGeom>
            <a:solidFill>
              <a:schemeClr val="accent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94E36D30-BFF4-40CF-8DA9-99A9DC01AF11}"/>
                </a:ext>
              </a:extLst>
            </p:cNvPr>
            <p:cNvSpPr/>
            <p:nvPr/>
          </p:nvSpPr>
          <p:spPr>
            <a:xfrm>
              <a:off x="9151160" y="1607368"/>
              <a:ext cx="1188720" cy="1186338"/>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Car</a:t>
              </a:r>
            </a:p>
          </p:txBody>
        </p:sp>
        <p:sp>
          <p:nvSpPr>
            <p:cNvPr id="11" name="Rectangle 10">
              <a:extLst>
                <a:ext uri="{FF2B5EF4-FFF2-40B4-BE49-F238E27FC236}">
                  <a16:creationId xmlns="" xmlns:a16="http://schemas.microsoft.com/office/drawing/2014/main" id="{17979C87-D71F-4DA8-8D60-87E10FBD34F1}"/>
                </a:ext>
              </a:extLst>
            </p:cNvPr>
            <p:cNvSpPr/>
            <p:nvPr/>
          </p:nvSpPr>
          <p:spPr>
            <a:xfrm>
              <a:off x="8017644" y="4478133"/>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12" name="Rectangle 11">
              <a:extLst>
                <a:ext uri="{FF2B5EF4-FFF2-40B4-BE49-F238E27FC236}">
                  <a16:creationId xmlns="" xmlns:a16="http://schemas.microsoft.com/office/drawing/2014/main" id="{BDBAA7F9-4C18-4D1D-A466-2DA500629C11}"/>
                </a:ext>
              </a:extLst>
            </p:cNvPr>
            <p:cNvSpPr/>
            <p:nvPr/>
          </p:nvSpPr>
          <p:spPr>
            <a:xfrm>
              <a:off x="10546817" y="4075047"/>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Ignition</a:t>
              </a:r>
            </a:p>
          </p:txBody>
        </p:sp>
        <p:cxnSp>
          <p:nvCxnSpPr>
            <p:cNvPr id="13" name="Straight Connector 12">
              <a:extLst>
                <a:ext uri="{FF2B5EF4-FFF2-40B4-BE49-F238E27FC236}">
                  <a16:creationId xmlns="" xmlns:a16="http://schemas.microsoft.com/office/drawing/2014/main" id="{2C5190BF-90FF-426A-A211-15954DDD8A84}"/>
                </a:ext>
              </a:extLst>
            </p:cNvPr>
            <p:cNvCxnSpPr>
              <a:cxnSpLocks/>
              <a:stCxn id="10" idx="2"/>
              <a:endCxn id="17" idx="0"/>
            </p:cNvCxnSpPr>
            <p:nvPr/>
          </p:nvCxnSpPr>
          <p:spPr>
            <a:xfrm flipH="1">
              <a:off x="9745118" y="2793706"/>
              <a:ext cx="402" cy="487405"/>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97EDE455-4D48-4AE1-97A3-0EE4BC23ECA1}"/>
                </a:ext>
              </a:extLst>
            </p:cNvPr>
            <p:cNvCxnSpPr>
              <a:cxnSpLocks/>
              <a:endCxn id="11" idx="0"/>
            </p:cNvCxnSpPr>
            <p:nvPr/>
          </p:nvCxnSpPr>
          <p:spPr>
            <a:xfrm flipH="1">
              <a:off x="8566284" y="2805564"/>
              <a:ext cx="599598" cy="1672569"/>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D8AA6A7-E1C8-4226-9CAB-42550A4981EF}"/>
                </a:ext>
              </a:extLst>
            </p:cNvPr>
            <p:cNvCxnSpPr>
              <a:cxnSpLocks/>
              <a:stCxn id="17" idx="2"/>
              <a:endCxn id="11" idx="3"/>
            </p:cNvCxnSpPr>
            <p:nvPr/>
          </p:nvCxnSpPr>
          <p:spPr>
            <a:xfrm flipH="1">
              <a:off x="9114924" y="3829751"/>
              <a:ext cx="630194" cy="922702"/>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164234F-85CA-4EEB-9831-EC3679770C74}"/>
                </a:ext>
              </a:extLst>
            </p:cNvPr>
            <p:cNvCxnSpPr>
              <a:cxnSpLocks/>
              <a:stCxn id="10" idx="2"/>
              <a:endCxn id="12" idx="0"/>
            </p:cNvCxnSpPr>
            <p:nvPr/>
          </p:nvCxnSpPr>
          <p:spPr>
            <a:xfrm>
              <a:off x="9745520" y="2793706"/>
              <a:ext cx="1349937" cy="1281341"/>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E6564E90-471B-4B33-93FE-5794426161BC}"/>
                </a:ext>
              </a:extLst>
            </p:cNvPr>
            <p:cNvSpPr/>
            <p:nvPr/>
          </p:nvSpPr>
          <p:spPr>
            <a:xfrm>
              <a:off x="9287918" y="3281111"/>
              <a:ext cx="91440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Brakes</a:t>
              </a:r>
            </a:p>
          </p:txBody>
        </p:sp>
        <p:sp>
          <p:nvSpPr>
            <p:cNvPr id="18" name="TextBox 17">
              <a:extLst>
                <a:ext uri="{FF2B5EF4-FFF2-40B4-BE49-F238E27FC236}">
                  <a16:creationId xmlns="" xmlns:a16="http://schemas.microsoft.com/office/drawing/2014/main" id="{322C59B7-7CDF-4331-80AE-966F33EE8C2A}"/>
                </a:ext>
              </a:extLst>
            </p:cNvPr>
            <p:cNvSpPr txBox="1"/>
            <p:nvPr/>
          </p:nvSpPr>
          <p:spPr>
            <a:xfrm>
              <a:off x="7969806" y="5038631"/>
              <a:ext cx="1249060"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19" name="TextBox 18">
              <a:extLst>
                <a:ext uri="{FF2B5EF4-FFF2-40B4-BE49-F238E27FC236}">
                  <a16:creationId xmlns="" xmlns:a16="http://schemas.microsoft.com/office/drawing/2014/main" id="{97EB65F9-7B39-4A04-B622-807B12C55CA8}"/>
                </a:ext>
              </a:extLst>
            </p:cNvPr>
            <p:cNvSpPr txBox="1"/>
            <p:nvPr/>
          </p:nvSpPr>
          <p:spPr>
            <a:xfrm>
              <a:off x="10455699" y="4643954"/>
              <a:ext cx="1279517"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0" name="TextBox 19">
              <a:extLst>
                <a:ext uri="{FF2B5EF4-FFF2-40B4-BE49-F238E27FC236}">
                  <a16:creationId xmlns="" xmlns:a16="http://schemas.microsoft.com/office/drawing/2014/main" id="{56AE6124-D674-444B-83F9-447E6F499759}"/>
                </a:ext>
              </a:extLst>
            </p:cNvPr>
            <p:cNvSpPr txBox="1"/>
            <p:nvPr/>
          </p:nvSpPr>
          <p:spPr>
            <a:xfrm>
              <a:off x="9105360" y="3854373"/>
              <a:ext cx="1279517"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1" name="TextBox 20">
              <a:extLst>
                <a:ext uri="{FF2B5EF4-FFF2-40B4-BE49-F238E27FC236}">
                  <a16:creationId xmlns="" xmlns:a16="http://schemas.microsoft.com/office/drawing/2014/main" id="{D78A535A-B10A-4C09-9971-FF7F2956E743}"/>
                </a:ext>
              </a:extLst>
            </p:cNvPr>
            <p:cNvSpPr txBox="1"/>
            <p:nvPr/>
          </p:nvSpPr>
          <p:spPr>
            <a:xfrm>
              <a:off x="9226928" y="6045412"/>
              <a:ext cx="949299" cy="369332"/>
            </a:xfrm>
            <a:prstGeom prst="rect">
              <a:avLst/>
            </a:prstGeom>
            <a:solidFill>
              <a:schemeClr val="accent1">
                <a:lumMod val="10000"/>
                <a:lumOff val="90000"/>
              </a:schemeClr>
            </a:solid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System</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2" name="Straight Connector 21">
              <a:extLst>
                <a:ext uri="{FF2B5EF4-FFF2-40B4-BE49-F238E27FC236}">
                  <a16:creationId xmlns="" xmlns:a16="http://schemas.microsoft.com/office/drawing/2014/main" id="{802F806B-CA71-4359-ACD8-CF1971638745}"/>
                </a:ext>
              </a:extLst>
            </p:cNvPr>
            <p:cNvCxnSpPr>
              <a:cxnSpLocks/>
              <a:stCxn id="17" idx="3"/>
              <a:endCxn id="12" idx="1"/>
            </p:cNvCxnSpPr>
            <p:nvPr/>
          </p:nvCxnSpPr>
          <p:spPr>
            <a:xfrm>
              <a:off x="10202318" y="3555431"/>
              <a:ext cx="344499" cy="793936"/>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grpSp>
      <p:sp>
        <p:nvSpPr>
          <p:cNvPr id="6" name="Footer Placeholder 5">
            <a:extLst>
              <a:ext uri="{FF2B5EF4-FFF2-40B4-BE49-F238E27FC236}">
                <a16:creationId xmlns="" xmlns:a16="http://schemas.microsoft.com/office/drawing/2014/main" id="{4472F989-DC87-4033-910A-A71387BF4E1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E5C812E8-1CDA-44A9-9FF8-DBDAE025A73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36069871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81EC19D-4C03-415C-9654-BB498D23EF3B}"/>
              </a:ext>
            </a:extLst>
          </p:cNvPr>
          <p:cNvSpPr>
            <a:spLocks noGrp="1"/>
          </p:cNvSpPr>
          <p:nvPr>
            <p:ph type="title"/>
          </p:nvPr>
        </p:nvSpPr>
        <p:spPr/>
        <p:txBody>
          <a:bodyPr/>
          <a:lstStyle/>
          <a:p>
            <a:r>
              <a:rPr lang="en-US" dirty="0"/>
              <a:t>Understanding reliability metrics</a:t>
            </a:r>
          </a:p>
        </p:txBody>
      </p:sp>
      <p:grpSp>
        <p:nvGrpSpPr>
          <p:cNvPr id="2" name="Group 1">
            <a:extLst>
              <a:ext uri="{FF2B5EF4-FFF2-40B4-BE49-F238E27FC236}">
                <a16:creationId xmlns="" xmlns:a16="http://schemas.microsoft.com/office/drawing/2014/main" id="{9AFAAA9D-B195-4274-A6EA-878B7C872AA6}"/>
              </a:ext>
              <a:ext uri="{C183D7F6-B498-43B3-948B-1728B52AA6E4}">
                <adec:decorative xmlns="" xmlns:adec="http://schemas.microsoft.com/office/drawing/2017/decorative" val="1"/>
              </a:ext>
            </a:extLst>
          </p:cNvPr>
          <p:cNvGrpSpPr/>
          <p:nvPr/>
        </p:nvGrpSpPr>
        <p:grpSpPr>
          <a:xfrm>
            <a:off x="690351" y="1550526"/>
            <a:ext cx="10811298" cy="4533476"/>
            <a:chOff x="690351" y="1550526"/>
            <a:chExt cx="10811298" cy="4533476"/>
          </a:xfrm>
        </p:grpSpPr>
        <p:sp>
          <p:nvSpPr>
            <p:cNvPr id="18" name="TextBox 17">
              <a:extLst>
                <a:ext uri="{FF2B5EF4-FFF2-40B4-BE49-F238E27FC236}">
                  <a16:creationId xmlns="" xmlns:a16="http://schemas.microsoft.com/office/drawing/2014/main" id="{A3A25FEF-9B6E-4800-BF81-45A54E2181EE}"/>
                </a:ext>
              </a:extLst>
            </p:cNvPr>
            <p:cNvSpPr txBox="1"/>
            <p:nvPr/>
          </p:nvSpPr>
          <p:spPr>
            <a:xfrm>
              <a:off x="4921109" y="1550526"/>
              <a:ext cx="3764172"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brought online</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available)</a:t>
              </a:r>
            </a:p>
          </p:txBody>
        </p:sp>
        <p:sp>
          <p:nvSpPr>
            <p:cNvPr id="19" name="TextBox 18">
              <a:extLst>
                <a:ext uri="{FF2B5EF4-FFF2-40B4-BE49-F238E27FC236}">
                  <a16:creationId xmlns="" xmlns:a16="http://schemas.microsoft.com/office/drawing/2014/main" id="{94000EE3-6F32-4949-AFD5-5988FD871D6B}"/>
                </a:ext>
              </a:extLst>
            </p:cNvPr>
            <p:cNvSpPr txBox="1"/>
            <p:nvPr/>
          </p:nvSpPr>
          <p:spPr>
            <a:xfrm>
              <a:off x="8445519" y="4626106"/>
              <a:ext cx="2194832" cy="1384995"/>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fails</a:t>
              </a:r>
            </a:p>
          </p:txBody>
        </p:sp>
        <p:sp>
          <p:nvSpPr>
            <p:cNvPr id="20" name="TextBox 19">
              <a:extLst>
                <a:ext uri="{FF2B5EF4-FFF2-40B4-BE49-F238E27FC236}">
                  <a16:creationId xmlns="" xmlns:a16="http://schemas.microsoft.com/office/drawing/2014/main" id="{4943BF5C-F089-4549-A91B-72BC1B2CB1A0}"/>
                </a:ext>
              </a:extLst>
            </p:cNvPr>
            <p:cNvSpPr txBox="1"/>
            <p:nvPr/>
          </p:nvSpPr>
          <p:spPr>
            <a:xfrm>
              <a:off x="2515776" y="4626106"/>
              <a:ext cx="2194833" cy="1384995"/>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repaired</a:t>
              </a:r>
            </a:p>
          </p:txBody>
        </p:sp>
        <p:sp>
          <p:nvSpPr>
            <p:cNvPr id="21" name="Arrow: Right 20">
              <a:extLst>
                <a:ext uri="{FF2B5EF4-FFF2-40B4-BE49-F238E27FC236}">
                  <a16:creationId xmlns="" xmlns:a16="http://schemas.microsoft.com/office/drawing/2014/main" id="{FDCE6CB0-EDE3-407B-9259-536AF33C49C2}"/>
                </a:ext>
                <a:ext uri="{C183D7F6-B498-43B3-948B-1728B52AA6E4}">
                  <adec:decorative xmlns="" xmlns:adec="http://schemas.microsoft.com/office/drawing/2017/decorative" val="1"/>
                </a:ext>
              </a:extLst>
            </p:cNvPr>
            <p:cNvSpPr/>
            <p:nvPr/>
          </p:nvSpPr>
          <p:spPr>
            <a:xfrm rot="18900000">
              <a:off x="3947352" y="3104300"/>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 xmlns:a16="http://schemas.microsoft.com/office/drawing/2014/main" id="{500E7653-2341-4549-86ED-0709437F3699}"/>
                </a:ext>
                <a:ext uri="{C183D7F6-B498-43B3-948B-1728B52AA6E4}">
                  <adec:decorative xmlns="" xmlns:adec="http://schemas.microsoft.com/office/drawing/2017/decorative" val="1"/>
                </a:ext>
              </a:extLst>
            </p:cNvPr>
            <p:cNvSpPr/>
            <p:nvPr/>
          </p:nvSpPr>
          <p:spPr>
            <a:xfrm rot="2700000">
              <a:off x="7658522" y="3231093"/>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a:extLst>
                <a:ext uri="{FF2B5EF4-FFF2-40B4-BE49-F238E27FC236}">
                  <a16:creationId xmlns="" xmlns:a16="http://schemas.microsoft.com/office/drawing/2014/main" id="{8B9CDF0D-9A64-4604-A0ED-7ACCF215626B}"/>
                </a:ext>
                <a:ext uri="{C183D7F6-B498-43B3-948B-1728B52AA6E4}">
                  <adec:decorative xmlns="" xmlns:adec="http://schemas.microsoft.com/office/drawing/2017/decorative" val="1"/>
                </a:ext>
              </a:extLst>
            </p:cNvPr>
            <p:cNvSpPr/>
            <p:nvPr/>
          </p:nvSpPr>
          <p:spPr>
            <a:xfrm flipH="1">
              <a:off x="5892402" y="4298898"/>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 xmlns:a16="http://schemas.microsoft.com/office/drawing/2014/main" id="{D3DBC339-C548-4639-A461-318FEBA4EA02}"/>
                </a:ext>
              </a:extLst>
            </p:cNvPr>
            <p:cNvSpPr txBox="1"/>
            <p:nvPr/>
          </p:nvSpPr>
          <p:spPr>
            <a:xfrm>
              <a:off x="8487682" y="2768794"/>
              <a:ext cx="3013967"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to Failure</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(MTTF)</a:t>
              </a:r>
            </a:p>
          </p:txBody>
        </p:sp>
        <p:sp>
          <p:nvSpPr>
            <p:cNvPr id="25" name="TextBox 24">
              <a:extLst>
                <a:ext uri="{FF2B5EF4-FFF2-40B4-BE49-F238E27FC236}">
                  <a16:creationId xmlns="" xmlns:a16="http://schemas.microsoft.com/office/drawing/2014/main" id="{F7194353-4477-4475-BFF6-C147CA45E0D9}"/>
                </a:ext>
              </a:extLst>
            </p:cNvPr>
            <p:cNvSpPr txBox="1"/>
            <p:nvPr/>
          </p:nvSpPr>
          <p:spPr>
            <a:xfrm>
              <a:off x="5319456" y="5253005"/>
              <a:ext cx="2967479"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to Repair</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(MTTR)</a:t>
              </a:r>
            </a:p>
          </p:txBody>
        </p:sp>
        <p:sp>
          <p:nvSpPr>
            <p:cNvPr id="26" name="TextBox 25">
              <a:extLst>
                <a:ext uri="{FF2B5EF4-FFF2-40B4-BE49-F238E27FC236}">
                  <a16:creationId xmlns="" xmlns:a16="http://schemas.microsoft.com/office/drawing/2014/main" id="{63463563-117A-4B68-8E4F-515EA5D1F85F}"/>
                </a:ext>
              </a:extLst>
            </p:cNvPr>
            <p:cNvSpPr txBox="1"/>
            <p:nvPr/>
          </p:nvSpPr>
          <p:spPr>
            <a:xfrm>
              <a:off x="690351" y="2791821"/>
              <a:ext cx="4112023"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Between Failures </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(MTBF = MTTF + MTTR)</a:t>
              </a:r>
            </a:p>
          </p:txBody>
        </p:sp>
      </p:grpSp>
      <p:sp>
        <p:nvSpPr>
          <p:cNvPr id="6" name="Footer Placeholder 5">
            <a:extLst>
              <a:ext uri="{FF2B5EF4-FFF2-40B4-BE49-F238E27FC236}">
                <a16:creationId xmlns="" xmlns:a16="http://schemas.microsoft.com/office/drawing/2014/main" id="{F3735CFB-B635-4AFA-924A-D1DDAD8AF73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07ED130-8D7D-47F4-87A0-C831EDCC5F2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29647430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FB2EF14E-D49C-4D65-BC9B-2448C0B31F7F}"/>
              </a:ext>
            </a:extLst>
          </p:cNvPr>
          <p:cNvSpPr>
            <a:spLocks noGrp="1"/>
          </p:cNvSpPr>
          <p:nvPr>
            <p:ph type="title"/>
          </p:nvPr>
        </p:nvSpPr>
        <p:spPr/>
        <p:txBody>
          <a:bodyPr/>
          <a:lstStyle/>
          <a:p>
            <a:r>
              <a:rPr lang="en-US" dirty="0"/>
              <a:t>Availability</a:t>
            </a:r>
          </a:p>
        </p:txBody>
      </p:sp>
      <p:sp>
        <p:nvSpPr>
          <p:cNvPr id="8" name="Content Placeholder 7">
            <a:extLst>
              <a:ext uri="{FF2B5EF4-FFF2-40B4-BE49-F238E27FC236}">
                <a16:creationId xmlns="" xmlns:a16="http://schemas.microsoft.com/office/drawing/2014/main" id="{F192463B-0834-4611-93F2-7F2C132CC16A}"/>
              </a:ext>
            </a:extLst>
          </p:cNvPr>
          <p:cNvSpPr>
            <a:spLocks noGrp="1"/>
          </p:cNvSpPr>
          <p:nvPr>
            <p:ph idx="1"/>
          </p:nvPr>
        </p:nvSpPr>
        <p:spPr/>
        <p:txBody>
          <a:bodyPr/>
          <a:lstStyle/>
          <a:p>
            <a:r>
              <a:rPr lang="en-US" dirty="0"/>
              <a:t>Normal operation time / total time</a:t>
            </a:r>
          </a:p>
          <a:p>
            <a:r>
              <a:rPr lang="en-US" dirty="0"/>
              <a:t>A percentage of uptime (for example, 99.9 percent) over time (for example, 1 year)</a:t>
            </a:r>
          </a:p>
          <a:p>
            <a:r>
              <a:rPr lang="en-US" dirty="0"/>
              <a:t>Number of 9s – Five 9s means 99.999 percent availability</a:t>
            </a:r>
          </a:p>
          <a:p>
            <a:pPr marL="0" indent="0">
              <a:buNone/>
            </a:pPr>
            <a:endParaRPr lang="en-US" dirty="0"/>
          </a:p>
        </p:txBody>
      </p:sp>
      <p:sp>
        <p:nvSpPr>
          <p:cNvPr id="6" name="Footer Placeholder 5">
            <a:extLst>
              <a:ext uri="{FF2B5EF4-FFF2-40B4-BE49-F238E27FC236}">
                <a16:creationId xmlns="" xmlns:a16="http://schemas.microsoft.com/office/drawing/2014/main" id="{DC346318-1A00-488A-BE28-BDC0F459A46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650FA91B-7082-4CA1-9E13-978DF444547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125688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69B8D-1E59-40D5-A868-5455B90F68C3}"/>
              </a:ext>
            </a:extLst>
          </p:cNvPr>
          <p:cNvSpPr>
            <a:spLocks noGrp="1"/>
          </p:cNvSpPr>
          <p:nvPr>
            <p:ph type="title"/>
          </p:nvPr>
        </p:nvSpPr>
        <p:spPr/>
        <p:txBody>
          <a:bodyPr/>
          <a:lstStyle/>
          <a:p>
            <a:r>
              <a:rPr lang="en-US" dirty="0"/>
              <a:t>Architecture: designing and building</a:t>
            </a:r>
          </a:p>
        </p:txBody>
      </p:sp>
      <p:grpSp>
        <p:nvGrpSpPr>
          <p:cNvPr id="6" name="Group 5">
            <a:extLst>
              <a:ext uri="{FF2B5EF4-FFF2-40B4-BE49-F238E27FC236}">
                <a16:creationId xmlns="" xmlns:a16="http://schemas.microsoft.com/office/drawing/2014/main" id="{0E14DA35-5693-4FA0-982B-E8038F9F7FD0}"/>
              </a:ext>
              <a:ext uri="{C183D7F6-B498-43B3-948B-1728B52AA6E4}">
                <adec:decorative xmlns="" xmlns:adec="http://schemas.microsoft.com/office/drawing/2017/decorative" val="1"/>
              </a:ext>
            </a:extLst>
          </p:cNvPr>
          <p:cNvGrpSpPr/>
          <p:nvPr/>
        </p:nvGrpSpPr>
        <p:grpSpPr>
          <a:xfrm>
            <a:off x="410751" y="1548144"/>
            <a:ext cx="11265897" cy="4430954"/>
            <a:chOff x="410751" y="1548144"/>
            <a:chExt cx="11265897" cy="4430954"/>
          </a:xfrm>
        </p:grpSpPr>
        <p:grpSp>
          <p:nvGrpSpPr>
            <p:cNvPr id="62" name="Group 61">
              <a:extLst>
                <a:ext uri="{FF2B5EF4-FFF2-40B4-BE49-F238E27FC236}">
                  <a16:creationId xmlns="" xmlns:a16="http://schemas.microsoft.com/office/drawing/2014/main" id="{38B9F333-F099-4767-9D2F-6AE6A95E3037}"/>
                </a:ext>
                <a:ext uri="{C183D7F6-B498-43B3-948B-1728B52AA6E4}">
                  <adec:decorative xmlns="" xmlns:adec="http://schemas.microsoft.com/office/drawing/2017/decorative" val="1"/>
                </a:ext>
              </a:extLst>
            </p:cNvPr>
            <p:cNvGrpSpPr/>
            <p:nvPr/>
          </p:nvGrpSpPr>
          <p:grpSpPr>
            <a:xfrm>
              <a:off x="410751" y="1548144"/>
              <a:ext cx="3772712" cy="3152200"/>
              <a:chOff x="930442" y="1796716"/>
              <a:chExt cx="4876800" cy="4074695"/>
            </a:xfrm>
          </p:grpSpPr>
          <p:sp>
            <p:nvSpPr>
              <p:cNvPr id="3" name="Rectangle 2">
                <a:extLst>
                  <a:ext uri="{FF2B5EF4-FFF2-40B4-BE49-F238E27FC236}">
                    <a16:creationId xmlns=""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 xmlns:a16="http://schemas.microsoft.com/office/drawing/2014/main" id="{8EE3F303-D3EB-460B-B9D3-1EF6EA37FC82}"/>
                </a:ext>
              </a:extLst>
            </p:cNvPr>
            <p:cNvSpPr txBox="1"/>
            <p:nvPr/>
          </p:nvSpPr>
          <p:spPr>
            <a:xfrm>
              <a:off x="860910" y="4957077"/>
              <a:ext cx="276069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Structure design</a:t>
              </a:r>
            </a:p>
          </p:txBody>
        </p:sp>
        <p:sp>
          <p:nvSpPr>
            <p:cNvPr id="76" name="TextBox 75">
              <a:extLst>
                <a:ext uri="{FF2B5EF4-FFF2-40B4-BE49-F238E27FC236}">
                  <a16:creationId xmlns="" xmlns:a16="http://schemas.microsoft.com/office/drawing/2014/main" id="{09073CAF-36CB-4EC1-9484-40E914C451B9}"/>
                </a:ext>
              </a:extLst>
            </p:cNvPr>
            <p:cNvSpPr txBox="1"/>
            <p:nvPr/>
          </p:nvSpPr>
          <p:spPr>
            <a:xfrm>
              <a:off x="7821597" y="4957077"/>
              <a:ext cx="3416320"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Completed structure</a:t>
              </a:r>
            </a:p>
          </p:txBody>
        </p:sp>
        <p:grpSp>
          <p:nvGrpSpPr>
            <p:cNvPr id="81" name="Group 80">
              <a:extLst>
                <a:ext uri="{FF2B5EF4-FFF2-40B4-BE49-F238E27FC236}">
                  <a16:creationId xmlns="" xmlns:a16="http://schemas.microsoft.com/office/drawing/2014/main" id="{0BF0BC84-6792-4486-B617-4E7649B66A29}"/>
                </a:ext>
                <a:ext uri="{C183D7F6-B498-43B3-948B-1728B52AA6E4}">
                  <adec:decorative xmlns="" xmlns:adec="http://schemas.microsoft.com/office/drawing/2017/decorative" val="1"/>
                </a:ext>
              </a:extLst>
            </p:cNvPr>
            <p:cNvGrpSpPr/>
            <p:nvPr/>
          </p:nvGrpSpPr>
          <p:grpSpPr>
            <a:xfrm>
              <a:off x="6999233" y="1548144"/>
              <a:ext cx="4677415" cy="3112186"/>
              <a:chOff x="7095485" y="2302119"/>
              <a:chExt cx="4677415" cy="3112186"/>
            </a:xfrm>
          </p:grpSpPr>
          <p:sp>
            <p:nvSpPr>
              <p:cNvPr id="63" name="Rectangle 62">
                <a:extLst>
                  <a:ext uri="{FF2B5EF4-FFF2-40B4-BE49-F238E27FC236}">
                    <a16:creationId xmlns=""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rapezoid 72">
                <a:extLst>
                  <a:ext uri="{FF2B5EF4-FFF2-40B4-BE49-F238E27FC236}">
                    <a16:creationId xmlns=""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loud 77">
                  <a:extLst>
                    <a:ext uri="{FF2B5EF4-FFF2-40B4-BE49-F238E27FC236}">
                      <a16:creationId xmlns=""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3" name="Group 92">
              <a:extLst>
                <a:ext uri="{FF2B5EF4-FFF2-40B4-BE49-F238E27FC236}">
                  <a16:creationId xmlns="" xmlns:a16="http://schemas.microsoft.com/office/drawing/2014/main" id="{B6ED6AD3-E884-4269-8F5A-786BFB95E89E}"/>
                </a:ext>
                <a:ext uri="{C183D7F6-B498-43B3-948B-1728B52AA6E4}">
                  <adec:decorative xmlns="" xmlns:adec="http://schemas.microsoft.com/office/drawing/2017/decorative" val="1"/>
                </a:ext>
              </a:extLst>
            </p:cNvPr>
            <p:cNvGrpSpPr/>
            <p:nvPr/>
          </p:nvGrpSpPr>
          <p:grpSpPr>
            <a:xfrm>
              <a:off x="5017948" y="3285786"/>
              <a:ext cx="984565" cy="1523634"/>
              <a:chOff x="5260736" y="4184386"/>
              <a:chExt cx="984565" cy="1523634"/>
            </a:xfrm>
          </p:grpSpPr>
          <p:pic>
            <p:nvPicPr>
              <p:cNvPr id="83" name="Graphic 82">
                <a:extLst>
                  <a:ext uri="{FF2B5EF4-FFF2-40B4-BE49-F238E27FC236}">
                    <a16:creationId xmlns="" xmlns:a16="http://schemas.microsoft.com/office/drawing/2014/main" id="{9F118673-D011-4470-802D-7B430D32A38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99998" y="4601704"/>
                <a:ext cx="706041" cy="706041"/>
              </a:xfrm>
              <a:prstGeom prst="rect">
                <a:avLst/>
              </a:prstGeom>
            </p:spPr>
          </p:pic>
          <p:pic>
            <p:nvPicPr>
              <p:cNvPr id="84" name="Graphic 83">
                <a:extLst>
                  <a:ext uri="{FF2B5EF4-FFF2-40B4-BE49-F238E27FC236}">
                    <a16:creationId xmlns="" xmlns:a16="http://schemas.microsoft.com/office/drawing/2014/main" id="{2A2CFDC9-F9EB-4074-B29F-DAABE87F378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401909" y="4184386"/>
                <a:ext cx="640080" cy="640080"/>
              </a:xfrm>
              <a:prstGeom prst="rect">
                <a:avLst/>
              </a:prstGeom>
            </p:spPr>
          </p:pic>
          <p:sp>
            <p:nvSpPr>
              <p:cNvPr id="86" name="TextBox 85">
                <a:extLst>
                  <a:ext uri="{FF2B5EF4-FFF2-40B4-BE49-F238E27FC236}">
                    <a16:creationId xmlns="" xmlns:a16="http://schemas.microsoft.com/office/drawing/2014/main" id="{DC762326-6DCB-492C-84B8-69CB7E2318C2}"/>
                  </a:ext>
                </a:extLst>
              </p:cNvPr>
              <p:cNvSpPr txBox="1"/>
              <p:nvPr/>
            </p:nvSpPr>
            <p:spPr>
              <a:xfrm>
                <a:off x="5260736" y="5369466"/>
                <a:ext cx="984565"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a:t>
                </a:r>
              </a:p>
            </p:txBody>
          </p:sp>
        </p:grpSp>
        <p:pic>
          <p:nvPicPr>
            <p:cNvPr id="88" name="Graphic 87">
              <a:extLst>
                <a:ext uri="{FF2B5EF4-FFF2-40B4-BE49-F238E27FC236}">
                  <a16:creationId xmlns="" xmlns:a16="http://schemas.microsoft.com/office/drawing/2014/main" id="{56FF407F-F173-46D6-A938-35CCA0C148B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flipH="1">
              <a:off x="6008992" y="3952616"/>
              <a:ext cx="1483697" cy="1441707"/>
            </a:xfrm>
            <a:prstGeom prst="rect">
              <a:avLst/>
            </a:prstGeom>
          </p:spPr>
        </p:pic>
        <p:pic>
          <p:nvPicPr>
            <p:cNvPr id="89" name="Graphic 88">
              <a:extLst>
                <a:ext uri="{FF2B5EF4-FFF2-40B4-BE49-F238E27FC236}">
                  <a16:creationId xmlns="" xmlns:a16="http://schemas.microsoft.com/office/drawing/2014/main" id="{B4BB8963-E212-4EDF-B36E-9FD88EB6622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62109" y="3573425"/>
              <a:ext cx="650364" cy="650364"/>
            </a:xfrm>
            <a:prstGeom prst="rect">
              <a:avLst/>
            </a:prstGeom>
          </p:spPr>
        </p:pic>
        <p:pic>
          <p:nvPicPr>
            <p:cNvPr id="90" name="Graphic 89">
              <a:extLst>
                <a:ext uri="{FF2B5EF4-FFF2-40B4-BE49-F238E27FC236}">
                  <a16:creationId xmlns="" xmlns:a16="http://schemas.microsoft.com/office/drawing/2014/main" id="{E03121A8-8901-4A05-B545-9A55879591B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727007" y="3535764"/>
              <a:ext cx="650364" cy="650364"/>
            </a:xfrm>
            <a:prstGeom prst="rect">
              <a:avLst/>
            </a:prstGeom>
          </p:spPr>
        </p:pic>
        <p:pic>
          <p:nvPicPr>
            <p:cNvPr id="91" name="Graphic 90">
              <a:extLst>
                <a:ext uri="{FF2B5EF4-FFF2-40B4-BE49-F238E27FC236}">
                  <a16:creationId xmlns="" xmlns:a16="http://schemas.microsoft.com/office/drawing/2014/main" id="{989EA696-5C90-4CAE-987E-576247E657A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405048" y="4061919"/>
              <a:ext cx="650364" cy="650364"/>
            </a:xfrm>
            <a:prstGeom prst="rect">
              <a:avLst/>
            </a:prstGeom>
          </p:spPr>
        </p:pic>
        <p:sp>
          <p:nvSpPr>
            <p:cNvPr id="97" name="TextBox 96">
              <a:extLst>
                <a:ext uri="{FF2B5EF4-FFF2-40B4-BE49-F238E27FC236}">
                  <a16:creationId xmlns="" xmlns:a16="http://schemas.microsoft.com/office/drawing/2014/main" id="{080BB30D-9F6D-442D-8316-69BBC5A939AB}"/>
                </a:ext>
              </a:extLst>
            </p:cNvPr>
            <p:cNvSpPr txBox="1"/>
            <p:nvPr/>
          </p:nvSpPr>
          <p:spPr>
            <a:xfrm>
              <a:off x="5986048" y="5394323"/>
              <a:ext cx="152958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Building crew</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(Delivery team)</a:t>
              </a:r>
            </a:p>
          </p:txBody>
        </p:sp>
        <p:grpSp>
          <p:nvGrpSpPr>
            <p:cNvPr id="99" name="Group 98">
              <a:extLst>
                <a:ext uri="{FF2B5EF4-FFF2-40B4-BE49-F238E27FC236}">
                  <a16:creationId xmlns="" xmlns:a16="http://schemas.microsoft.com/office/drawing/2014/main" id="{D2D65F02-E16E-40BD-88ED-2CD05C33AFFF}"/>
                </a:ext>
              </a:extLst>
            </p:cNvPr>
            <p:cNvGrpSpPr/>
            <p:nvPr/>
          </p:nvGrpSpPr>
          <p:grpSpPr>
            <a:xfrm>
              <a:off x="3818388" y="4186283"/>
              <a:ext cx="1657825" cy="1314585"/>
              <a:chOff x="3818388" y="4186283"/>
              <a:chExt cx="1657825" cy="1314585"/>
            </a:xfrm>
          </p:grpSpPr>
          <p:pic>
            <p:nvPicPr>
              <p:cNvPr id="85" name="Graphic 84">
                <a:extLst>
                  <a:ext uri="{FF2B5EF4-FFF2-40B4-BE49-F238E27FC236}">
                    <a16:creationId xmlns="" xmlns:a16="http://schemas.microsoft.com/office/drawing/2014/main" id="{7777EA26-7105-4A9E-80AD-F993BB6FC36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294280" y="4186283"/>
                <a:ext cx="706041" cy="706041"/>
              </a:xfrm>
              <a:prstGeom prst="rect">
                <a:avLst/>
              </a:prstGeom>
            </p:spPr>
          </p:pic>
          <p:sp>
            <p:nvSpPr>
              <p:cNvPr id="98" name="TextBox 97">
                <a:extLst>
                  <a:ext uri="{FF2B5EF4-FFF2-40B4-BE49-F238E27FC236}">
                    <a16:creationId xmlns="" xmlns:a16="http://schemas.microsoft.com/office/drawing/2014/main" id="{9858D8AA-61BF-4E1D-AD03-371A7F5081BD}"/>
                  </a:ext>
                </a:extLst>
              </p:cNvPr>
              <p:cNvSpPr txBox="1"/>
              <p:nvPr/>
            </p:nvSpPr>
            <p:spPr>
              <a:xfrm>
                <a:off x="3818388" y="4916093"/>
                <a:ext cx="165782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Customer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maker)</a:t>
                </a:r>
              </a:p>
            </p:txBody>
          </p:sp>
        </p:grpSp>
      </p:grpSp>
      <p:sp>
        <p:nvSpPr>
          <p:cNvPr id="4" name="Footer Placeholder 3">
            <a:extLst>
              <a:ext uri="{FF2B5EF4-FFF2-40B4-BE49-F238E27FC236}">
                <a16:creationId xmlns="" xmlns:a16="http://schemas.microsoft.com/office/drawing/2014/main" id="{ABC7D90A-D3AE-401C-9774-F3E99084065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 xmlns:a16="http://schemas.microsoft.com/office/drawing/2014/main" id="{AD2E88A9-D8A7-4413-BEB2-F0C62FB7A0E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6679376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175342-CDC3-463B-A537-2628443BA8E5}"/>
              </a:ext>
            </a:extLst>
          </p:cNvPr>
          <p:cNvSpPr>
            <a:spLocks noGrp="1"/>
          </p:cNvSpPr>
          <p:nvPr>
            <p:ph type="title"/>
          </p:nvPr>
        </p:nvSpPr>
        <p:spPr/>
        <p:txBody>
          <a:bodyPr/>
          <a:lstStyle/>
          <a:p>
            <a:r>
              <a:rPr lang="en-US" dirty="0"/>
              <a:t>High availability</a:t>
            </a:r>
          </a:p>
        </p:txBody>
      </p:sp>
      <p:sp>
        <p:nvSpPr>
          <p:cNvPr id="6" name="Content Placeholder 2">
            <a:extLst>
              <a:ext uri="{FF2B5EF4-FFF2-40B4-BE49-F238E27FC236}">
                <a16:creationId xmlns="" xmlns:a16="http://schemas.microsoft.com/office/drawing/2014/main" id="{A4CF56CE-B4C7-409C-9D54-E73ED2C27746}"/>
              </a:ext>
            </a:extLst>
          </p:cNvPr>
          <p:cNvSpPr txBox="1">
            <a:spLocks/>
          </p:cNvSpPr>
          <p:nvPr/>
        </p:nvSpPr>
        <p:spPr>
          <a:xfrm>
            <a:off x="419100" y="1528175"/>
            <a:ext cx="8542020"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dirty="0"/>
              <a:t>System can withstand some measure of degradation while still remaining available.</a:t>
            </a:r>
          </a:p>
          <a:p>
            <a:pPr marL="422275" indent="-422275"/>
            <a:r>
              <a:rPr lang="en-US" dirty="0"/>
              <a:t>Downtime is minimized.</a:t>
            </a:r>
          </a:p>
          <a:p>
            <a:pPr marL="422275" indent="-422275"/>
            <a:r>
              <a:rPr lang="en-US" dirty="0"/>
              <a:t>Minimal human intervention is required.</a:t>
            </a:r>
          </a:p>
        </p:txBody>
      </p:sp>
      <p:pic>
        <p:nvPicPr>
          <p:cNvPr id="7" name="Picture 6">
            <a:extLst>
              <a:ext uri="{FF2B5EF4-FFF2-40B4-BE49-F238E27FC236}">
                <a16:creationId xmlns="" xmlns:a16="http://schemas.microsoft.com/office/drawing/2014/main" id="{1E67DF1A-908F-4EA7-A847-90B7D376565F}"/>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1" t="16912" r="1718" b="16362"/>
          <a:stretch/>
        </p:blipFill>
        <p:spPr>
          <a:xfrm>
            <a:off x="8790972" y="1528175"/>
            <a:ext cx="2981928" cy="2057400"/>
          </a:xfrm>
          <a:prstGeom prst="rect">
            <a:avLst/>
          </a:prstGeom>
        </p:spPr>
      </p:pic>
      <p:sp>
        <p:nvSpPr>
          <p:cNvPr id="5" name="Footer Placeholder 4">
            <a:extLst>
              <a:ext uri="{FF2B5EF4-FFF2-40B4-BE49-F238E27FC236}">
                <a16:creationId xmlns="" xmlns:a16="http://schemas.microsoft.com/office/drawing/2014/main" id="{C86F3353-034E-47D9-A320-15F71BDEBAF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873D3AD-B654-43C3-9E2C-F81AA33369C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40284777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9FE0AFE8-C98D-401F-BC26-C2FB836A2F06}"/>
              </a:ext>
            </a:extLst>
          </p:cNvPr>
          <p:cNvSpPr>
            <a:spLocks noGrp="1"/>
          </p:cNvSpPr>
          <p:nvPr>
            <p:ph type="title"/>
          </p:nvPr>
        </p:nvSpPr>
        <p:spPr/>
        <p:txBody>
          <a:bodyPr/>
          <a:lstStyle/>
          <a:p>
            <a:r>
              <a:rPr lang="en-US" dirty="0"/>
              <a:t>Availability tiers</a:t>
            </a:r>
          </a:p>
        </p:txBody>
      </p:sp>
      <p:pic>
        <p:nvPicPr>
          <p:cNvPr id="12" name="Picture 11" descr="availability tiers with max disruption per year and application categories.">
            <a:extLst>
              <a:ext uri="{FF2B5EF4-FFF2-40B4-BE49-F238E27FC236}">
                <a16:creationId xmlns="" xmlns:a16="http://schemas.microsoft.com/office/drawing/2014/main" id="{C75024E2-9478-4883-B5CA-9DFCACFDBBC8}"/>
              </a:ext>
            </a:extLst>
          </p:cNvPr>
          <p:cNvPicPr>
            <a:picLocks noChangeAspect="1"/>
          </p:cNvPicPr>
          <p:nvPr/>
        </p:nvPicPr>
        <p:blipFill>
          <a:blip r:embed="rId4"/>
          <a:stretch>
            <a:fillRect/>
          </a:stretch>
        </p:blipFill>
        <p:spPr>
          <a:xfrm>
            <a:off x="2398456" y="1822525"/>
            <a:ext cx="7395089" cy="4127350"/>
          </a:xfrm>
          <a:prstGeom prst="rect">
            <a:avLst/>
          </a:prstGeom>
        </p:spPr>
      </p:pic>
      <p:sp>
        <p:nvSpPr>
          <p:cNvPr id="5" name="Footer Placeholder 4">
            <a:extLst>
              <a:ext uri="{FF2B5EF4-FFF2-40B4-BE49-F238E27FC236}">
                <a16:creationId xmlns="" xmlns:a16="http://schemas.microsoft.com/office/drawing/2014/main" id="{B39A2883-0B0F-4A5E-BBE6-5C16269B8E0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37C0252B-62CD-4034-A988-416612DEB1C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553507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92BAA7-80AB-42A7-864B-90C965CCCD1A}"/>
              </a:ext>
            </a:extLst>
          </p:cNvPr>
          <p:cNvSpPr>
            <a:spLocks noGrp="1"/>
          </p:cNvSpPr>
          <p:nvPr>
            <p:ph type="title"/>
          </p:nvPr>
        </p:nvSpPr>
        <p:spPr/>
        <p:txBody>
          <a:bodyPr/>
          <a:lstStyle/>
          <a:p>
            <a:r>
              <a:rPr lang="en-US" dirty="0"/>
              <a:t>Factors that influence availability</a:t>
            </a:r>
          </a:p>
        </p:txBody>
      </p:sp>
      <p:sp>
        <p:nvSpPr>
          <p:cNvPr id="3" name="Content Placeholder 2">
            <a:extLst>
              <a:ext uri="{FF2B5EF4-FFF2-40B4-BE49-F238E27FC236}">
                <a16:creationId xmlns="" xmlns:a16="http://schemas.microsoft.com/office/drawing/2014/main" id="{EA75C27D-6E38-4D06-B098-64AFCFBD3EC0}"/>
              </a:ext>
            </a:extLst>
          </p:cNvPr>
          <p:cNvSpPr>
            <a:spLocks noGrp="1"/>
          </p:cNvSpPr>
          <p:nvPr>
            <p:ph idx="1"/>
          </p:nvPr>
        </p:nvSpPr>
        <p:spPr/>
        <p:txBody>
          <a:bodyPr/>
          <a:lstStyle/>
          <a:p>
            <a:pPr marL="0" indent="0">
              <a:buNone/>
            </a:pPr>
            <a:r>
              <a:rPr lang="en-US" b="1" dirty="0"/>
              <a:t>Fault tolerance</a:t>
            </a:r>
            <a:endParaRPr lang="en-US" dirty="0"/>
          </a:p>
          <a:p>
            <a:r>
              <a:rPr lang="en-US" dirty="0"/>
              <a:t>The </a:t>
            </a:r>
            <a:r>
              <a:rPr lang="en-US" dirty="0">
                <a:solidFill>
                  <a:schemeClr val="accent5"/>
                </a:solidFill>
              </a:rPr>
              <a:t>built-in redundancy </a:t>
            </a:r>
            <a:r>
              <a:rPr lang="en-US" dirty="0"/>
              <a:t>of an application's components and its </a:t>
            </a:r>
            <a:r>
              <a:rPr lang="en-US" dirty="0">
                <a:solidFill>
                  <a:schemeClr val="accent5"/>
                </a:solidFill>
              </a:rPr>
              <a:t>ability to remain operational</a:t>
            </a:r>
            <a:r>
              <a:rPr lang="en-US" dirty="0"/>
              <a:t>.</a:t>
            </a:r>
          </a:p>
          <a:p>
            <a:endParaRPr lang="en-US" dirty="0"/>
          </a:p>
          <a:p>
            <a:pPr marL="0" indent="0">
              <a:buNone/>
            </a:pPr>
            <a:r>
              <a:rPr lang="en-US" b="1" dirty="0"/>
              <a:t>Scalability</a:t>
            </a:r>
          </a:p>
          <a:p>
            <a:r>
              <a:rPr lang="en-US" dirty="0"/>
              <a:t>The ability of an application to </a:t>
            </a:r>
            <a:r>
              <a:rPr lang="en-US" dirty="0">
                <a:solidFill>
                  <a:schemeClr val="accent5"/>
                </a:solidFill>
              </a:rPr>
              <a:t>accommodate increases in capacity needs </a:t>
            </a:r>
            <a:r>
              <a:rPr lang="en-US" dirty="0"/>
              <a:t>without changing design.</a:t>
            </a:r>
          </a:p>
        </p:txBody>
      </p:sp>
      <p:sp>
        <p:nvSpPr>
          <p:cNvPr id="5" name="Content Placeholder 4">
            <a:extLst>
              <a:ext uri="{FF2B5EF4-FFF2-40B4-BE49-F238E27FC236}">
                <a16:creationId xmlns="" xmlns:a16="http://schemas.microsoft.com/office/drawing/2014/main" id="{48DECCB4-33B9-4854-A79B-32D5DE12BB39}"/>
              </a:ext>
            </a:extLst>
          </p:cNvPr>
          <p:cNvSpPr>
            <a:spLocks noGrp="1"/>
          </p:cNvSpPr>
          <p:nvPr>
            <p:ph idx="13"/>
          </p:nvPr>
        </p:nvSpPr>
        <p:spPr/>
        <p:txBody>
          <a:bodyPr/>
          <a:lstStyle/>
          <a:p>
            <a:pPr marL="0" indent="0">
              <a:buNone/>
            </a:pPr>
            <a:r>
              <a:rPr lang="en-US" b="1" dirty="0"/>
              <a:t>Recoverability</a:t>
            </a:r>
            <a:endParaRPr lang="en-US" dirty="0"/>
          </a:p>
          <a:p>
            <a:r>
              <a:rPr lang="en-US" dirty="0"/>
              <a:t>The process, policies, and procedures that are related to </a:t>
            </a:r>
            <a:r>
              <a:rPr lang="en-US" dirty="0">
                <a:solidFill>
                  <a:schemeClr val="accent5"/>
                </a:solidFill>
              </a:rPr>
              <a:t>restoring service </a:t>
            </a:r>
            <a:r>
              <a:rPr lang="en-US" dirty="0"/>
              <a:t>after a catastrophic event.</a:t>
            </a:r>
          </a:p>
          <a:p>
            <a:endParaRPr lang="en-US" dirty="0"/>
          </a:p>
        </p:txBody>
      </p:sp>
      <p:sp>
        <p:nvSpPr>
          <p:cNvPr id="6" name="Footer Placeholder 5">
            <a:extLst>
              <a:ext uri="{FF2B5EF4-FFF2-40B4-BE49-F238E27FC236}">
                <a16:creationId xmlns="" xmlns:a16="http://schemas.microsoft.com/office/drawing/2014/main" id="{9123FAA1-56A4-4774-B3A2-FEB47AD05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1A772BFC-E405-4A6C-A117-B96D750AF355}"/>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3788147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a:xfrm>
            <a:off x="5714474" y="953090"/>
            <a:ext cx="5767612" cy="5403260"/>
          </a:xfrm>
        </p:spPr>
        <p:txBody>
          <a:bodyPr/>
          <a:lstStyle/>
          <a:p>
            <a:pPr>
              <a:buClr>
                <a:schemeClr val="tx1"/>
              </a:buClr>
            </a:pPr>
            <a:r>
              <a:rPr lang="en-US" sz="2400" dirty="0">
                <a:solidFill>
                  <a:schemeClr val="accent5"/>
                </a:solidFill>
                <a:latin typeface="+mj-lt"/>
              </a:rPr>
              <a:t>Reliability</a:t>
            </a:r>
            <a:r>
              <a:rPr lang="en-US" sz="2400" dirty="0">
                <a:latin typeface="+mj-lt"/>
              </a:rPr>
              <a:t> is a measure of your system’s ability to provide functionality when desired by the user, and it can be measured in terms of MTBF. </a:t>
            </a:r>
          </a:p>
          <a:p>
            <a:pPr>
              <a:buClr>
                <a:schemeClr val="tx1"/>
              </a:buClr>
            </a:pPr>
            <a:r>
              <a:rPr lang="en-US" sz="2400" dirty="0">
                <a:solidFill>
                  <a:schemeClr val="accent5"/>
                </a:solidFill>
                <a:latin typeface="+mj-lt"/>
              </a:rPr>
              <a:t>Availability</a:t>
            </a:r>
            <a:r>
              <a:rPr lang="en-US" sz="2400" dirty="0">
                <a:latin typeface="+mj-lt"/>
              </a:rPr>
              <a:t> is </a:t>
            </a:r>
            <a:r>
              <a:rPr lang="en-US" sz="2400" dirty="0"/>
              <a:t>the percentage of time that a system is operating normally or correctly performing the operations expected of it (or normal operation time over total time).</a:t>
            </a:r>
            <a:endParaRPr lang="en-US" sz="2400" dirty="0">
              <a:latin typeface="+mj-lt"/>
            </a:endParaRPr>
          </a:p>
          <a:p>
            <a:pPr>
              <a:buClr>
                <a:schemeClr val="tx1"/>
              </a:buClr>
            </a:pPr>
            <a:r>
              <a:rPr lang="en-US" sz="2400" dirty="0">
                <a:latin typeface="+mj-lt"/>
              </a:rPr>
              <a:t>Three factors that influence the availability of your applications are </a:t>
            </a:r>
            <a:r>
              <a:rPr lang="en-US" sz="2400" dirty="0">
                <a:solidFill>
                  <a:schemeClr val="accent5"/>
                </a:solidFill>
                <a:latin typeface="+mj-lt"/>
              </a:rPr>
              <a:t>fault tolerance</a:t>
            </a:r>
            <a:r>
              <a:rPr lang="en-US" sz="2400" dirty="0">
                <a:latin typeface="+mj-lt"/>
              </a:rPr>
              <a:t>, </a:t>
            </a:r>
            <a:r>
              <a:rPr lang="en-US" sz="2400" dirty="0">
                <a:solidFill>
                  <a:schemeClr val="accent5"/>
                </a:solidFill>
                <a:latin typeface="+mj-lt"/>
              </a:rPr>
              <a:t>scalability</a:t>
            </a:r>
            <a:r>
              <a:rPr lang="en-US" sz="2400" dirty="0">
                <a:latin typeface="+mj-lt"/>
              </a:rPr>
              <a:t>, and </a:t>
            </a:r>
            <a:r>
              <a:rPr lang="en-US" sz="2400" dirty="0">
                <a:solidFill>
                  <a:schemeClr val="accent5"/>
                </a:solidFill>
                <a:latin typeface="+mj-lt"/>
              </a:rPr>
              <a:t>recoverability</a:t>
            </a:r>
            <a:r>
              <a:rPr lang="en-US" sz="2400" dirty="0">
                <a:latin typeface="+mj-lt"/>
              </a:rPr>
              <a:t>.</a:t>
            </a:r>
          </a:p>
          <a:p>
            <a:pPr>
              <a:buClr>
                <a:schemeClr val="tx1"/>
              </a:buClr>
            </a:pPr>
            <a:r>
              <a:rPr lang="en-US" sz="2400" dirty="0">
                <a:latin typeface="+mj-lt"/>
              </a:rPr>
              <a:t>You can design your workloads and applications to be </a:t>
            </a:r>
            <a:r>
              <a:rPr lang="en-US" sz="2400" dirty="0">
                <a:solidFill>
                  <a:schemeClr val="accent5"/>
                </a:solidFill>
                <a:latin typeface="+mj-lt"/>
              </a:rPr>
              <a:t>highly available</a:t>
            </a:r>
            <a:r>
              <a:rPr lang="en-US" sz="2400" dirty="0">
                <a:latin typeface="+mj-lt"/>
              </a:rPr>
              <a:t>, but there is a cost tradeoff to consider.</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53</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052457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76903FCE-9601-4B52-84BE-B5F73E9074A2}"/>
              </a:ext>
            </a:extLst>
          </p:cNvPr>
          <p:cNvSpPr>
            <a:spLocks noGrp="1"/>
          </p:cNvSpPr>
          <p:nvPr>
            <p:ph type="body" sz="quarter" idx="10"/>
          </p:nvPr>
        </p:nvSpPr>
        <p:spPr/>
        <p:txBody>
          <a:bodyPr/>
          <a:lstStyle/>
          <a:p>
            <a:r>
              <a:rPr lang="en-US" dirty="0"/>
              <a:t>Module 9: Cloud Architecture</a:t>
            </a:r>
          </a:p>
        </p:txBody>
      </p:sp>
      <p:sp>
        <p:nvSpPr>
          <p:cNvPr id="6" name="Title 5">
            <a:extLst>
              <a:ext uri="{FF2B5EF4-FFF2-40B4-BE49-F238E27FC236}">
                <a16:creationId xmlns="" xmlns:a16="http://schemas.microsoft.com/office/drawing/2014/main" id="{E5E81956-67D1-4542-96AA-C79C790A783B}"/>
              </a:ext>
            </a:extLst>
          </p:cNvPr>
          <p:cNvSpPr>
            <a:spLocks noGrp="1"/>
          </p:cNvSpPr>
          <p:nvPr>
            <p:ph type="title"/>
          </p:nvPr>
        </p:nvSpPr>
        <p:spPr/>
        <p:txBody>
          <a:bodyPr/>
          <a:lstStyle/>
          <a:p>
            <a:r>
              <a:rPr lang="en-US" sz="4000" dirty="0"/>
              <a:t>Section 3: AWS Trusted Advisor</a:t>
            </a:r>
          </a:p>
        </p:txBody>
      </p:sp>
      <p:sp>
        <p:nvSpPr>
          <p:cNvPr id="5" name="Footer Placeholder 4">
            <a:extLst>
              <a:ext uri="{FF2B5EF4-FFF2-40B4-BE49-F238E27FC236}">
                <a16:creationId xmlns="" xmlns:a16="http://schemas.microsoft.com/office/drawing/2014/main" id="{32EB1920-86AE-4FCE-9441-0E0108A0C23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233352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5F8B0BF-6031-44D0-9795-5B03524DB77B}"/>
              </a:ext>
            </a:extLst>
          </p:cNvPr>
          <p:cNvSpPr>
            <a:spLocks noGrp="1"/>
          </p:cNvSpPr>
          <p:nvPr>
            <p:ph type="title"/>
          </p:nvPr>
        </p:nvSpPr>
        <p:spPr/>
        <p:txBody>
          <a:bodyPr/>
          <a:lstStyle/>
          <a:p>
            <a:r>
              <a:rPr lang="en-US" dirty="0"/>
              <a:t>AWS Trusted Advisor</a:t>
            </a:r>
          </a:p>
        </p:txBody>
      </p:sp>
      <p:pic>
        <p:nvPicPr>
          <p:cNvPr id="8" name="Graphic 7">
            <a:extLst>
              <a:ext uri="{FF2B5EF4-FFF2-40B4-BE49-F238E27FC236}">
                <a16:creationId xmlns="" xmlns:a16="http://schemas.microsoft.com/office/drawing/2014/main" id="{ACA5EE7F-EC71-4340-A00F-1A4E51692F4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24220" y="1528175"/>
            <a:ext cx="1097280" cy="1097280"/>
          </a:xfrm>
          <a:prstGeom prst="rect">
            <a:avLst/>
          </a:prstGeom>
        </p:spPr>
      </p:pic>
      <p:sp>
        <p:nvSpPr>
          <p:cNvPr id="2" name="TextBox 1">
            <a:extLst>
              <a:ext uri="{FF2B5EF4-FFF2-40B4-BE49-F238E27FC236}">
                <a16:creationId xmlns="" xmlns:a16="http://schemas.microsoft.com/office/drawing/2014/main" id="{2B1FC8EB-1E37-4EAE-B57B-5AD527346408}"/>
              </a:ext>
            </a:extLst>
          </p:cNvPr>
          <p:cNvSpPr txBox="1"/>
          <p:nvPr/>
        </p:nvSpPr>
        <p:spPr>
          <a:xfrm>
            <a:off x="419100" y="2625455"/>
            <a:ext cx="1707519"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sp>
        <p:nvSpPr>
          <p:cNvPr id="6" name="Content Placeholder 5">
            <a:extLst>
              <a:ext uri="{FF2B5EF4-FFF2-40B4-BE49-F238E27FC236}">
                <a16:creationId xmlns="" xmlns:a16="http://schemas.microsoft.com/office/drawing/2014/main" id="{25C2970B-CFBD-45DF-8F09-34385DEBC8D5}"/>
              </a:ext>
            </a:extLst>
          </p:cNvPr>
          <p:cNvSpPr>
            <a:spLocks noGrp="1"/>
          </p:cNvSpPr>
          <p:nvPr>
            <p:ph idx="1"/>
          </p:nvPr>
        </p:nvSpPr>
        <p:spPr>
          <a:xfrm>
            <a:off x="2126619" y="1528175"/>
            <a:ext cx="9646280" cy="4648788"/>
          </a:xfrm>
        </p:spPr>
        <p:txBody>
          <a:bodyPr/>
          <a:lstStyle/>
          <a:p>
            <a:pPr>
              <a:buClr>
                <a:schemeClr val="tx1"/>
              </a:buClr>
            </a:pPr>
            <a:r>
              <a:rPr lang="en-US" sz="2400" dirty="0">
                <a:solidFill>
                  <a:schemeClr val="accent5"/>
                </a:solidFill>
              </a:rPr>
              <a:t>Online tool that provides real-time guidance </a:t>
            </a:r>
            <a:r>
              <a:rPr lang="en-US" sz="2400" dirty="0"/>
              <a:t>to help you provision your resources following AWS best practices. </a:t>
            </a:r>
          </a:p>
          <a:p>
            <a:pPr>
              <a:buClr>
                <a:schemeClr val="tx1"/>
              </a:buClr>
            </a:pPr>
            <a:r>
              <a:rPr lang="en-US" sz="2400" dirty="0"/>
              <a:t>Looks at your </a:t>
            </a:r>
            <a:r>
              <a:rPr lang="en-US" sz="2400" dirty="0">
                <a:solidFill>
                  <a:schemeClr val="accent5"/>
                </a:solidFill>
              </a:rPr>
              <a:t>entire AWS environment </a:t>
            </a:r>
            <a:r>
              <a:rPr lang="en-US" sz="2400" dirty="0"/>
              <a:t>and gives you real-time recommendations in five categories.</a:t>
            </a:r>
          </a:p>
          <a:p>
            <a:pPr>
              <a:buClr>
                <a:schemeClr val="tx1"/>
              </a:buClr>
            </a:pPr>
            <a:endParaRPr lang="en-US" dirty="0"/>
          </a:p>
        </p:txBody>
      </p:sp>
      <p:grpSp>
        <p:nvGrpSpPr>
          <p:cNvPr id="19" name="Group 18" descr="aws trusted advisor dashboard categories.">
            <a:extLst>
              <a:ext uri="{FF2B5EF4-FFF2-40B4-BE49-F238E27FC236}">
                <a16:creationId xmlns="" xmlns:a16="http://schemas.microsoft.com/office/drawing/2014/main" id="{7F031626-B064-4982-9DE2-7A0F4FCB3D67}"/>
              </a:ext>
            </a:extLst>
          </p:cNvPr>
          <p:cNvGrpSpPr/>
          <p:nvPr/>
        </p:nvGrpSpPr>
        <p:grpSpPr>
          <a:xfrm>
            <a:off x="113148" y="3468391"/>
            <a:ext cx="11965704" cy="2835808"/>
            <a:chOff x="16746" y="3468391"/>
            <a:chExt cx="11965704" cy="2835808"/>
          </a:xfrm>
        </p:grpSpPr>
        <p:pic>
          <p:nvPicPr>
            <p:cNvPr id="9" name="Picture 8">
              <a:extLst>
                <a:ext uri="{FF2B5EF4-FFF2-40B4-BE49-F238E27FC236}">
                  <a16:creationId xmlns="" xmlns:a16="http://schemas.microsoft.com/office/drawing/2014/main" id="{2EF19F28-33F7-40CD-ADD8-F07B47E27C34}"/>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209550" y="3468391"/>
              <a:ext cx="11772900" cy="2835808"/>
            </a:xfrm>
            <a:prstGeom prst="rect">
              <a:avLst/>
            </a:prstGeom>
            <a:ln>
              <a:noFill/>
            </a:ln>
          </p:spPr>
        </p:pic>
        <p:sp>
          <p:nvSpPr>
            <p:cNvPr id="10" name="TextBox 9">
              <a:extLst>
                <a:ext uri="{FF2B5EF4-FFF2-40B4-BE49-F238E27FC236}">
                  <a16:creationId xmlns="" xmlns:a16="http://schemas.microsoft.com/office/drawing/2014/main" id="{204F2195-81DD-46A1-8F91-B6CAE87AC13E}"/>
                </a:ext>
              </a:extLst>
            </p:cNvPr>
            <p:cNvSpPr txBox="1"/>
            <p:nvPr/>
          </p:nvSpPr>
          <p:spPr>
            <a:xfrm>
              <a:off x="336545" y="3571870"/>
              <a:ext cx="1872629"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Cost Optimization</a:t>
              </a:r>
            </a:p>
          </p:txBody>
        </p:sp>
        <p:sp>
          <p:nvSpPr>
            <p:cNvPr id="11" name="TextBox 10">
              <a:extLst>
                <a:ext uri="{FF2B5EF4-FFF2-40B4-BE49-F238E27FC236}">
                  <a16:creationId xmlns="" xmlns:a16="http://schemas.microsoft.com/office/drawing/2014/main" id="{9D9D449B-CF04-4129-863B-07E8CD195BCF}"/>
                </a:ext>
              </a:extLst>
            </p:cNvPr>
            <p:cNvSpPr txBox="1"/>
            <p:nvPr/>
          </p:nvSpPr>
          <p:spPr>
            <a:xfrm>
              <a:off x="2931241" y="3571870"/>
              <a:ext cx="1380506"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Performance</a:t>
              </a:r>
            </a:p>
          </p:txBody>
        </p:sp>
        <p:sp>
          <p:nvSpPr>
            <p:cNvPr id="12" name="TextBox 11">
              <a:extLst>
                <a:ext uri="{FF2B5EF4-FFF2-40B4-BE49-F238E27FC236}">
                  <a16:creationId xmlns="" xmlns:a16="http://schemas.microsoft.com/office/drawing/2014/main" id="{0621AEE1-3A54-4426-BEFF-387CBAAC58E1}"/>
                </a:ext>
              </a:extLst>
            </p:cNvPr>
            <p:cNvSpPr txBox="1"/>
            <p:nvPr/>
          </p:nvSpPr>
          <p:spPr>
            <a:xfrm>
              <a:off x="5536232" y="3571870"/>
              <a:ext cx="936475"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13" name="TextBox 12">
              <a:extLst>
                <a:ext uri="{FF2B5EF4-FFF2-40B4-BE49-F238E27FC236}">
                  <a16:creationId xmlns="" xmlns:a16="http://schemas.microsoft.com/office/drawing/2014/main" id="{B2937243-6A73-4695-AA4C-63C3E6469A78}"/>
                </a:ext>
              </a:extLst>
            </p:cNvPr>
            <p:cNvSpPr txBox="1"/>
            <p:nvPr/>
          </p:nvSpPr>
          <p:spPr>
            <a:xfrm>
              <a:off x="7577767" y="3571870"/>
              <a:ext cx="1619354"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Fault Tolerance</a:t>
              </a:r>
            </a:p>
          </p:txBody>
        </p:sp>
        <p:sp>
          <p:nvSpPr>
            <p:cNvPr id="14" name="TextBox 13">
              <a:extLst>
                <a:ext uri="{FF2B5EF4-FFF2-40B4-BE49-F238E27FC236}">
                  <a16:creationId xmlns="" xmlns:a16="http://schemas.microsoft.com/office/drawing/2014/main" id="{D3ED5E4F-0B76-42E3-91B2-9A9221C0F09B}"/>
                </a:ext>
              </a:extLst>
            </p:cNvPr>
            <p:cNvSpPr txBox="1"/>
            <p:nvPr/>
          </p:nvSpPr>
          <p:spPr>
            <a:xfrm>
              <a:off x="10023831" y="3571870"/>
              <a:ext cx="1465466"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Service Limits</a:t>
              </a:r>
            </a:p>
          </p:txBody>
        </p:sp>
        <p:sp>
          <p:nvSpPr>
            <p:cNvPr id="18" name="TextBox 17">
              <a:extLst>
                <a:ext uri="{FF2B5EF4-FFF2-40B4-BE49-F238E27FC236}">
                  <a16:creationId xmlns="" xmlns:a16="http://schemas.microsoft.com/office/drawing/2014/main" id="{0E3FF130-2D1E-425E-9771-A6DAB373AC66}"/>
                </a:ext>
              </a:extLst>
            </p:cNvPr>
            <p:cNvSpPr txBox="1"/>
            <p:nvPr/>
          </p:nvSpPr>
          <p:spPr>
            <a:xfrm>
              <a:off x="16746" y="5785140"/>
              <a:ext cx="2512226"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Potential monthly savings</a:t>
              </a:r>
            </a:p>
          </p:txBody>
        </p:sp>
      </p:grpSp>
      <p:sp>
        <p:nvSpPr>
          <p:cNvPr id="4" name="Footer Placeholder 3">
            <a:extLst>
              <a:ext uri="{FF2B5EF4-FFF2-40B4-BE49-F238E27FC236}">
                <a16:creationId xmlns="" xmlns:a16="http://schemas.microsoft.com/office/drawing/2014/main" id="{747B4841-B83F-4FE8-BA6D-B29339276E1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 xmlns:a16="http://schemas.microsoft.com/office/drawing/2014/main" id="{D51E1A27-72FF-4E2E-AB51-803BEBD75FA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8603379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AB4DCD-7CBE-44D5-9C8F-867118E5673D}"/>
              </a:ext>
            </a:extLst>
          </p:cNvPr>
          <p:cNvSpPr>
            <a:spLocks noGrp="1"/>
          </p:cNvSpPr>
          <p:nvPr>
            <p:ph type="title"/>
          </p:nvPr>
        </p:nvSpPr>
        <p:spPr/>
        <p:txBody>
          <a:bodyPr/>
          <a:lstStyle/>
          <a:p>
            <a:r>
              <a:rPr lang="en-US" dirty="0"/>
              <a:t>Activity: Interpret AWS Trusted Advisor recommendations</a:t>
            </a:r>
          </a:p>
        </p:txBody>
      </p:sp>
      <p:pic>
        <p:nvPicPr>
          <p:cNvPr id="43" name="Picture 42" descr="trusted advisor dashboard.">
            <a:extLst>
              <a:ext uri="{FF2B5EF4-FFF2-40B4-BE49-F238E27FC236}">
                <a16:creationId xmlns="" xmlns:a16="http://schemas.microsoft.com/office/drawing/2014/main" id="{B4F1D7A4-3597-41EE-901E-5150BD8D6795}"/>
              </a:ext>
              <a:ext uri="{C183D7F6-B498-43B3-948B-1728B52AA6E4}">
                <adec:decorative xmlns="" xmlns:adec="http://schemas.microsoft.com/office/drawing/2017/decorative" val="0"/>
              </a:ext>
            </a:extLst>
          </p:cNvPr>
          <p:cNvPicPr>
            <a:picLocks noChangeAspect="1"/>
          </p:cNvPicPr>
          <p:nvPr/>
        </p:nvPicPr>
        <p:blipFill>
          <a:blip r:embed="rId4"/>
          <a:stretch>
            <a:fillRect/>
          </a:stretch>
        </p:blipFill>
        <p:spPr>
          <a:xfrm>
            <a:off x="206753" y="1840854"/>
            <a:ext cx="11778493" cy="3176290"/>
          </a:xfrm>
          <a:prstGeom prst="rect">
            <a:avLst/>
          </a:prstGeom>
        </p:spPr>
      </p:pic>
      <p:sp>
        <p:nvSpPr>
          <p:cNvPr id="5" name="Footer Placeholder 4">
            <a:extLst>
              <a:ext uri="{FF2B5EF4-FFF2-40B4-BE49-F238E27FC236}">
                <a16:creationId xmlns="" xmlns:a16="http://schemas.microsoft.com/office/drawing/2014/main" id="{F6C6F321-F216-428C-A7E1-7595E786AAF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6CEADC1F-9D1B-4EAD-9F87-BC329F89563D}"/>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30337997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875CE-D240-4CD6-90A6-82B5564F7980}"/>
              </a:ext>
            </a:extLst>
          </p:cNvPr>
          <p:cNvSpPr>
            <a:spLocks noGrp="1"/>
          </p:cNvSpPr>
          <p:nvPr>
            <p:ph type="title"/>
          </p:nvPr>
        </p:nvSpPr>
        <p:spPr/>
        <p:txBody>
          <a:bodyPr/>
          <a:lstStyle/>
          <a:p>
            <a:r>
              <a:rPr lang="en-US" dirty="0"/>
              <a:t>Activity: Recommendation #1</a:t>
            </a:r>
          </a:p>
        </p:txBody>
      </p:sp>
      <p:pic>
        <p:nvPicPr>
          <p:cNvPr id="23" name="Picture 22" descr="error symbol.">
            <a:extLst>
              <a:ext uri="{FF2B5EF4-FFF2-40B4-BE49-F238E27FC236}">
                <a16:creationId xmlns="" xmlns:a16="http://schemas.microsoft.com/office/drawing/2014/main" id="{F56B44F2-B537-4D35-B473-C09E15CE68A1}"/>
              </a:ext>
            </a:extLst>
          </p:cNvPr>
          <p:cNvPicPr>
            <a:picLocks noChangeAspect="1"/>
          </p:cNvPicPr>
          <p:nvPr/>
        </p:nvPicPr>
        <p:blipFill>
          <a:blip r:embed="rId4"/>
          <a:stretch>
            <a:fillRect/>
          </a:stretch>
        </p:blipFill>
        <p:spPr>
          <a:xfrm>
            <a:off x="111648" y="1290916"/>
            <a:ext cx="612250" cy="640080"/>
          </a:xfrm>
          <a:prstGeom prst="rect">
            <a:avLst/>
          </a:prstGeom>
        </p:spPr>
      </p:pic>
      <p:sp>
        <p:nvSpPr>
          <p:cNvPr id="21" name="Content Placeholder 20">
            <a:extLst>
              <a:ext uri="{FF2B5EF4-FFF2-40B4-BE49-F238E27FC236}">
                <a16:creationId xmlns="" xmlns:a16="http://schemas.microsoft.com/office/drawing/2014/main" id="{6F87BB75-A6D6-4981-B247-036A6B28D5EE}"/>
              </a:ext>
            </a:extLst>
          </p:cNvPr>
          <p:cNvSpPr>
            <a:spLocks noGrp="1"/>
          </p:cNvSpPr>
          <p:nvPr>
            <p:ph idx="1"/>
          </p:nvPr>
        </p:nvSpPr>
        <p:spPr>
          <a:xfrm>
            <a:off x="723898" y="1427783"/>
            <a:ext cx="11049002" cy="2314784"/>
          </a:xfrm>
          <a:ln>
            <a:noFill/>
          </a:ln>
        </p:spPr>
        <p:txBody>
          <a:bodyPr/>
          <a:lstStyle/>
          <a:p>
            <a:pPr marL="0" indent="0">
              <a:buNone/>
            </a:pPr>
            <a:r>
              <a:rPr lang="en-US" sz="1800" b="1" dirty="0"/>
              <a:t>MFA on Root Account</a:t>
            </a:r>
          </a:p>
          <a:p>
            <a:pPr marL="0" indent="0">
              <a:buNone/>
            </a:pPr>
            <a:r>
              <a:rPr lang="en-US" sz="1800" b="1" dirty="0"/>
              <a:t>Description</a:t>
            </a:r>
            <a:r>
              <a:rPr lang="en-US" sz="1800" dirty="0"/>
              <a:t>: Checks the root account and warns if multi-factor authentication (MFA) is not enabled. For increased security, we recommend that you protect your account by using MFA, which requires a user to enter a unique authentication code from their MFA hardware or virtual device when interacting with the AWS console and associated websites.</a:t>
            </a:r>
          </a:p>
          <a:p>
            <a:pPr marL="0" indent="0">
              <a:buNone/>
            </a:pPr>
            <a:r>
              <a:rPr lang="en-US" sz="1800" b="1" dirty="0"/>
              <a:t>Alert Criteria: </a:t>
            </a:r>
            <a:r>
              <a:rPr lang="en-US" sz="1800" dirty="0"/>
              <a:t>MFA is not enabled on the root account.</a:t>
            </a:r>
          </a:p>
          <a:p>
            <a:pPr marL="0" indent="0">
              <a:buNone/>
            </a:pPr>
            <a:r>
              <a:rPr lang="en-US" sz="1800" b="1" dirty="0"/>
              <a:t>Recommended Action</a:t>
            </a:r>
            <a:r>
              <a:rPr lang="en-US" sz="1800" dirty="0"/>
              <a:t>: Log in to your root account and activate an MFA device.</a:t>
            </a:r>
          </a:p>
          <a:p>
            <a:pPr marL="0" indent="0">
              <a:buNone/>
            </a:pPr>
            <a:endParaRPr lang="en-US" sz="1800" dirty="0"/>
          </a:p>
        </p:txBody>
      </p:sp>
      <p:sp>
        <p:nvSpPr>
          <p:cNvPr id="4" name="Footer Placeholder 3">
            <a:extLst>
              <a:ext uri="{FF2B5EF4-FFF2-40B4-BE49-F238E27FC236}">
                <a16:creationId xmlns="" xmlns:a16="http://schemas.microsoft.com/office/drawing/2014/main" id="{930C4916-8803-4321-813A-C1BAFEA75B8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57A59310-A0F5-4F64-A32D-EF6BA966F26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3211493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875CE-D240-4CD6-90A6-82B5564F7980}"/>
              </a:ext>
            </a:extLst>
          </p:cNvPr>
          <p:cNvSpPr>
            <a:spLocks noGrp="1"/>
          </p:cNvSpPr>
          <p:nvPr>
            <p:ph type="title"/>
          </p:nvPr>
        </p:nvSpPr>
        <p:spPr/>
        <p:txBody>
          <a:bodyPr/>
          <a:lstStyle/>
          <a:p>
            <a:r>
              <a:rPr lang="en-US" dirty="0"/>
              <a:t>Activity: Recommendation #2</a:t>
            </a:r>
          </a:p>
        </p:txBody>
      </p:sp>
      <p:pic>
        <p:nvPicPr>
          <p:cNvPr id="24" name="Picture 23" descr="warning symbol.">
            <a:extLst>
              <a:ext uri="{FF2B5EF4-FFF2-40B4-BE49-F238E27FC236}">
                <a16:creationId xmlns="" xmlns:a16="http://schemas.microsoft.com/office/drawing/2014/main" id="{95F72BB8-41DF-4198-9A01-397E1E62BB7B}"/>
              </a:ext>
            </a:extLst>
          </p:cNvPr>
          <p:cNvPicPr>
            <a:picLocks noChangeAspect="1"/>
          </p:cNvPicPr>
          <p:nvPr/>
        </p:nvPicPr>
        <p:blipFill>
          <a:blip r:embed="rId4"/>
          <a:stretch>
            <a:fillRect/>
          </a:stretch>
        </p:blipFill>
        <p:spPr>
          <a:xfrm>
            <a:off x="227727" y="1289984"/>
            <a:ext cx="376903" cy="365125"/>
          </a:xfrm>
          <a:prstGeom prst="rect">
            <a:avLst/>
          </a:prstGeom>
        </p:spPr>
      </p:pic>
      <p:sp>
        <p:nvSpPr>
          <p:cNvPr id="22" name="Content Placeholder 20">
            <a:extLst>
              <a:ext uri="{FF2B5EF4-FFF2-40B4-BE49-F238E27FC236}">
                <a16:creationId xmlns="" xmlns:a16="http://schemas.microsoft.com/office/drawing/2014/main" id="{E084B5E2-BDF7-4FC3-84ED-AC77976B29D5}"/>
              </a:ext>
            </a:extLst>
          </p:cNvPr>
          <p:cNvSpPr txBox="1">
            <a:spLocks/>
          </p:cNvSpPr>
          <p:nvPr/>
        </p:nvSpPr>
        <p:spPr>
          <a:xfrm>
            <a:off x="723898" y="1299261"/>
            <a:ext cx="11049002" cy="2610763"/>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IAM Password Policy</a:t>
            </a:r>
          </a:p>
          <a:p>
            <a:pPr marL="0" indent="0">
              <a:buNone/>
            </a:pPr>
            <a:r>
              <a:rPr lang="en-US" sz="1800" b="1" dirty="0"/>
              <a:t>Description</a:t>
            </a:r>
            <a:r>
              <a:rPr lang="en-US" sz="1800" dirty="0"/>
              <a:t>: Checks the password policy for your account and warns when a password policy is not enabled, or if password content requirements have not been enabled. Password content requirements increase the overall security of your AWS environment by enforcing the creation of strong user passwords. When you create or change a password policy, the change is enforced immediately for new users but does not require existing users to change their passwords.</a:t>
            </a:r>
          </a:p>
          <a:p>
            <a:pPr marL="0" indent="0">
              <a:buNone/>
            </a:pPr>
            <a:r>
              <a:rPr lang="en-US" sz="1800" b="1" dirty="0"/>
              <a:t>Alert Criteria: </a:t>
            </a:r>
            <a:r>
              <a:rPr lang="en-US" sz="1800" dirty="0"/>
              <a:t>A password policy is enabled, but at least one content requirement is not enabled.</a:t>
            </a:r>
          </a:p>
          <a:p>
            <a:pPr marL="0" indent="0">
              <a:buNone/>
            </a:pPr>
            <a:r>
              <a:rPr lang="en-US" sz="1800" b="1" dirty="0"/>
              <a:t>Recommended Action</a:t>
            </a:r>
            <a:r>
              <a:rPr lang="en-US" sz="1800" dirty="0"/>
              <a:t>: If some content requirements are not enabled, consider enabling them. If no password policy is enabled, create and configure one. See Setting an Account Password Policy for IAM Users.</a:t>
            </a:r>
          </a:p>
        </p:txBody>
      </p:sp>
      <p:sp>
        <p:nvSpPr>
          <p:cNvPr id="4" name="Footer Placeholder 3">
            <a:extLst>
              <a:ext uri="{FF2B5EF4-FFF2-40B4-BE49-F238E27FC236}">
                <a16:creationId xmlns="" xmlns:a16="http://schemas.microsoft.com/office/drawing/2014/main" id="{930C4916-8803-4321-813A-C1BAFEA75B8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57A59310-A0F5-4F64-A32D-EF6BA966F26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3668662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6E71202-EDE4-4779-B79A-C7F211095B56}"/>
              </a:ext>
            </a:extLst>
          </p:cNvPr>
          <p:cNvSpPr>
            <a:spLocks noGrp="1"/>
          </p:cNvSpPr>
          <p:nvPr>
            <p:ph type="title"/>
          </p:nvPr>
        </p:nvSpPr>
        <p:spPr/>
        <p:txBody>
          <a:bodyPr/>
          <a:lstStyle/>
          <a:p>
            <a:r>
              <a:rPr lang="en-US" dirty="0"/>
              <a:t>Activity: Recommendation #3</a:t>
            </a:r>
          </a:p>
        </p:txBody>
      </p:sp>
      <p:pic>
        <p:nvPicPr>
          <p:cNvPr id="11" name="Picture 10" descr="error symbol.">
            <a:extLst>
              <a:ext uri="{FF2B5EF4-FFF2-40B4-BE49-F238E27FC236}">
                <a16:creationId xmlns="" xmlns:a16="http://schemas.microsoft.com/office/drawing/2014/main" id="{952DEB90-5B5B-42C1-ABCE-A061FF496970}"/>
              </a:ext>
            </a:extLst>
          </p:cNvPr>
          <p:cNvPicPr>
            <a:picLocks noChangeAspect="1"/>
          </p:cNvPicPr>
          <p:nvPr/>
        </p:nvPicPr>
        <p:blipFill>
          <a:blip r:embed="rId4"/>
          <a:stretch>
            <a:fillRect/>
          </a:stretch>
        </p:blipFill>
        <p:spPr>
          <a:xfrm>
            <a:off x="111648" y="1417983"/>
            <a:ext cx="612250" cy="640080"/>
          </a:xfrm>
          <a:prstGeom prst="rect">
            <a:avLst/>
          </a:prstGeom>
        </p:spPr>
      </p:pic>
      <p:sp>
        <p:nvSpPr>
          <p:cNvPr id="14" name="TextBox 13">
            <a:extLst>
              <a:ext uri="{FF2B5EF4-FFF2-40B4-BE49-F238E27FC236}">
                <a16:creationId xmlns="" xmlns:a16="http://schemas.microsoft.com/office/drawing/2014/main" id="{4827E184-78A3-4A15-9576-2D7B15591F53}"/>
              </a:ext>
            </a:extLst>
          </p:cNvPr>
          <p:cNvSpPr txBox="1"/>
          <p:nvPr/>
        </p:nvSpPr>
        <p:spPr>
          <a:xfrm>
            <a:off x="563216" y="1453054"/>
            <a:ext cx="11065565" cy="3139321"/>
          </a:xfrm>
          <a:prstGeom prst="rect">
            <a:avLst/>
          </a:prstGeom>
          <a:noFill/>
        </p:spPr>
        <p:txBody>
          <a:bodyPr wrap="square" rtlCol="0">
            <a:spAutoFit/>
          </a:bodyPr>
          <a:lstStyle/>
          <a:p>
            <a:r>
              <a:rPr lang="en-US" b="1" dirty="0"/>
              <a:t>Security Groups – Unrestricted Access</a:t>
            </a:r>
          </a:p>
          <a:p>
            <a:endParaRPr lang="en-US" b="1" dirty="0"/>
          </a:p>
          <a:p>
            <a:r>
              <a:rPr lang="en-US" b="1" dirty="0"/>
              <a:t>Description</a:t>
            </a:r>
            <a:r>
              <a:rPr lang="en-US" dirty="0"/>
              <a:t>: Checks security groups for rules that allow unrestricted access to a resource. Unrestricted access increases opportunities for malicious activity (hacking, denial-of-service attacks, loss of data).</a:t>
            </a:r>
          </a:p>
          <a:p>
            <a:endParaRPr lang="en-US" b="1" dirty="0"/>
          </a:p>
          <a:p>
            <a:r>
              <a:rPr lang="en-US" b="1" dirty="0"/>
              <a:t>Alert Criteria</a:t>
            </a:r>
            <a:r>
              <a:rPr lang="en-US" dirty="0"/>
              <a:t>: A security group rule has a source IP address with a /0 suffix for ports other than 25, 80, or 443.)</a:t>
            </a:r>
          </a:p>
          <a:p>
            <a:endParaRPr lang="en-US" b="1" dirty="0"/>
          </a:p>
          <a:p>
            <a:r>
              <a:rPr lang="en-US" b="1" dirty="0"/>
              <a:t>Recommended Action</a:t>
            </a:r>
            <a:r>
              <a:rPr lang="en-US" dirty="0"/>
              <a:t>: Restrict access to only those IP addresses that require it. To restrict access to a specific IP address, set the suffix to /32 (for example, 192.0.2.10/32). Be sure to delete overly permissive rules after creating rules that are more restrictive. </a:t>
            </a:r>
          </a:p>
        </p:txBody>
      </p:sp>
      <p:pic>
        <p:nvPicPr>
          <p:cNvPr id="10" name="Picture 9" descr="security groups information.">
            <a:extLst>
              <a:ext uri="{FF2B5EF4-FFF2-40B4-BE49-F238E27FC236}">
                <a16:creationId xmlns="" xmlns:a16="http://schemas.microsoft.com/office/drawing/2014/main" id="{387080F5-1277-42D3-B35B-65524F740D17}"/>
              </a:ext>
            </a:extLst>
          </p:cNvPr>
          <p:cNvPicPr>
            <a:picLocks noChangeAspect="1"/>
          </p:cNvPicPr>
          <p:nvPr/>
        </p:nvPicPr>
        <p:blipFill>
          <a:blip r:embed="rId5"/>
          <a:stretch>
            <a:fillRect/>
          </a:stretch>
        </p:blipFill>
        <p:spPr>
          <a:xfrm>
            <a:off x="136643" y="4883638"/>
            <a:ext cx="11918713" cy="1225402"/>
          </a:xfrm>
          <a:prstGeom prst="rect">
            <a:avLst/>
          </a:prstGeom>
        </p:spPr>
      </p:pic>
      <p:sp>
        <p:nvSpPr>
          <p:cNvPr id="4" name="Footer Placeholder 3">
            <a:extLst>
              <a:ext uri="{FF2B5EF4-FFF2-40B4-BE49-F238E27FC236}">
                <a16:creationId xmlns="" xmlns:a16="http://schemas.microsoft.com/office/drawing/2014/main" id="{22F75848-A8CB-476D-8C13-6743029D0E6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47431660-F4DF-4BEB-8C98-1F1D8D96CF5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60720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AWS Well-Architected Framework?</a:t>
            </a:r>
          </a:p>
        </p:txBody>
      </p:sp>
      <p:sp>
        <p:nvSpPr>
          <p:cNvPr id="11" name="Content Placeholder 10"/>
          <p:cNvSpPr>
            <a:spLocks noGrp="1"/>
          </p:cNvSpPr>
          <p:nvPr>
            <p:ph idx="4294967295"/>
          </p:nvPr>
        </p:nvSpPr>
        <p:spPr>
          <a:xfrm>
            <a:off x="995363" y="1825353"/>
            <a:ext cx="10201275" cy="4040188"/>
          </a:xfrm>
        </p:spPr>
        <p:txBody>
          <a:bodyPr>
            <a:noAutofit/>
          </a:bodyPr>
          <a:lstStyle/>
          <a:p>
            <a:r>
              <a:rPr lang="en-US" dirty="0"/>
              <a:t>A guide for designing infrastructures that are:</a:t>
            </a:r>
          </a:p>
          <a:p>
            <a:pPr lvl="1">
              <a:buFont typeface="Wingdings" panose="05000000000000000000" pitchFamily="2" charset="2"/>
              <a:buChar char="ü"/>
            </a:pPr>
            <a:r>
              <a:rPr lang="en-US" dirty="0">
                <a:solidFill>
                  <a:srgbClr val="000000"/>
                </a:solidFill>
              </a:rPr>
              <a:t>Secure</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High-performing</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Resilient</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Efficient</a:t>
            </a:r>
            <a:endParaRPr lang="en-US" dirty="0">
              <a:solidFill>
                <a:srgbClr val="000000"/>
              </a:solidFill>
              <a:latin typeface="Amazon Ember Light" panose="020B0403020204020204"/>
            </a:endParaRPr>
          </a:p>
          <a:p>
            <a:r>
              <a:rPr lang="en-US" dirty="0"/>
              <a:t>A consistent approach to evaluating and implementing cloud architectures</a:t>
            </a:r>
          </a:p>
          <a:p>
            <a:r>
              <a:rPr lang="en-US" dirty="0"/>
              <a:t>A way to provide best practices that were developed through lessons learned by reviewing customer architectures</a:t>
            </a:r>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41971526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726043E4-B87B-4E26-82B6-90A1566FD046}"/>
              </a:ext>
            </a:extLst>
          </p:cNvPr>
          <p:cNvSpPr>
            <a:spLocks noGrp="1"/>
          </p:cNvSpPr>
          <p:nvPr>
            <p:ph type="title"/>
          </p:nvPr>
        </p:nvSpPr>
        <p:spPr/>
        <p:txBody>
          <a:bodyPr/>
          <a:lstStyle/>
          <a:p>
            <a:r>
              <a:rPr lang="en-US" dirty="0"/>
              <a:t>Activity: Recommendation #4</a:t>
            </a:r>
          </a:p>
        </p:txBody>
      </p:sp>
      <p:pic>
        <p:nvPicPr>
          <p:cNvPr id="10" name="Picture 9" descr="error symbol.">
            <a:extLst>
              <a:ext uri="{FF2B5EF4-FFF2-40B4-BE49-F238E27FC236}">
                <a16:creationId xmlns="" xmlns:a16="http://schemas.microsoft.com/office/drawing/2014/main" id="{1C58BDEF-9409-4827-9CAE-AF9463E5202A}"/>
              </a:ext>
            </a:extLst>
          </p:cNvPr>
          <p:cNvPicPr>
            <a:picLocks noChangeAspect="1"/>
          </p:cNvPicPr>
          <p:nvPr/>
        </p:nvPicPr>
        <p:blipFill>
          <a:blip r:embed="rId4"/>
          <a:stretch>
            <a:fillRect/>
          </a:stretch>
        </p:blipFill>
        <p:spPr>
          <a:xfrm>
            <a:off x="111648" y="1338472"/>
            <a:ext cx="612250" cy="640080"/>
          </a:xfrm>
          <a:prstGeom prst="rect">
            <a:avLst/>
          </a:prstGeom>
        </p:spPr>
      </p:pic>
      <p:sp>
        <p:nvSpPr>
          <p:cNvPr id="6" name="TextBox 5">
            <a:extLst>
              <a:ext uri="{FF2B5EF4-FFF2-40B4-BE49-F238E27FC236}">
                <a16:creationId xmlns="" xmlns:a16="http://schemas.microsoft.com/office/drawing/2014/main" id="{AB9A60B4-A932-46EE-A03E-D42195DEDAE8}"/>
              </a:ext>
            </a:extLst>
          </p:cNvPr>
          <p:cNvSpPr txBox="1"/>
          <p:nvPr/>
        </p:nvSpPr>
        <p:spPr>
          <a:xfrm>
            <a:off x="723898" y="1338472"/>
            <a:ext cx="9944102" cy="3693319"/>
          </a:xfrm>
          <a:prstGeom prst="rect">
            <a:avLst/>
          </a:prstGeom>
          <a:noFill/>
        </p:spPr>
        <p:txBody>
          <a:bodyPr wrap="square" rtlCol="0">
            <a:spAutoFit/>
          </a:bodyPr>
          <a:lstStyle/>
          <a:p>
            <a:r>
              <a:rPr lang="en-US" b="1" dirty="0"/>
              <a:t>Amazon EBS Snapshots</a:t>
            </a:r>
          </a:p>
          <a:p>
            <a:endParaRPr lang="en-US" b="1" dirty="0"/>
          </a:p>
          <a:p>
            <a:r>
              <a:rPr lang="en-US" b="1" dirty="0"/>
              <a:t>Description</a:t>
            </a:r>
            <a:r>
              <a:rPr lang="en-US" dirty="0"/>
              <a:t>: Checks the age of the snapshots for your Amazon Elastic Block Store (Amazon EBS) volumes (available or in-use). Even though Amazon EBS volumes are replicated, failures can occur. Snapshots are persisted to Amazon Simple Storage Service (Amazon S3) for durable storage and point-in-time recovery.</a:t>
            </a:r>
          </a:p>
          <a:p>
            <a:endParaRPr lang="en-US" dirty="0"/>
          </a:p>
          <a:p>
            <a:r>
              <a:rPr lang="en-US" b="1" dirty="0"/>
              <a:t>Alert Criteria</a:t>
            </a:r>
            <a:r>
              <a:rPr lang="en-US" dirty="0"/>
              <a:t>: </a:t>
            </a:r>
          </a:p>
          <a:p>
            <a:r>
              <a:rPr lang="en-US" dirty="0"/>
              <a:t>Yellow: The most recent volume snapshot is between 7 and 30 days old.</a:t>
            </a:r>
          </a:p>
          <a:p>
            <a:r>
              <a:rPr lang="en-US" dirty="0"/>
              <a:t>Red: The most recent volume snapshot is more than 30 days old.</a:t>
            </a:r>
          </a:p>
          <a:p>
            <a:r>
              <a:rPr lang="en-US" dirty="0"/>
              <a:t>Red: The volume does not have a snapshot.</a:t>
            </a:r>
            <a:br>
              <a:rPr lang="en-US" dirty="0"/>
            </a:br>
            <a:endParaRPr lang="en-US" dirty="0"/>
          </a:p>
          <a:p>
            <a:r>
              <a:rPr lang="en-US" b="1" dirty="0"/>
              <a:t>Recommended Action</a:t>
            </a:r>
            <a:r>
              <a:rPr lang="en-US" dirty="0"/>
              <a:t>: Create weekly or monthly snapshots of your volumes</a:t>
            </a:r>
          </a:p>
        </p:txBody>
      </p:sp>
      <p:pic>
        <p:nvPicPr>
          <p:cNvPr id="13" name="Picture 12" descr="amazon ebs volume information.">
            <a:extLst>
              <a:ext uri="{FF2B5EF4-FFF2-40B4-BE49-F238E27FC236}">
                <a16:creationId xmlns="" xmlns:a16="http://schemas.microsoft.com/office/drawing/2014/main" id="{E2C664B2-CC0E-4099-8BFC-B0C84090969E}"/>
              </a:ext>
            </a:extLst>
          </p:cNvPr>
          <p:cNvPicPr>
            <a:picLocks noChangeAspect="1"/>
          </p:cNvPicPr>
          <p:nvPr/>
        </p:nvPicPr>
        <p:blipFill>
          <a:blip r:embed="rId5"/>
          <a:stretch>
            <a:fillRect/>
          </a:stretch>
        </p:blipFill>
        <p:spPr>
          <a:xfrm>
            <a:off x="0" y="5174637"/>
            <a:ext cx="12192000" cy="1120477"/>
          </a:xfrm>
          <a:prstGeom prst="rect">
            <a:avLst/>
          </a:prstGeom>
        </p:spPr>
      </p:pic>
      <p:sp>
        <p:nvSpPr>
          <p:cNvPr id="5" name="Footer Placeholder 4">
            <a:extLst>
              <a:ext uri="{FF2B5EF4-FFF2-40B4-BE49-F238E27FC236}">
                <a16:creationId xmlns="" xmlns:a16="http://schemas.microsoft.com/office/drawing/2014/main" id="{49D33CFD-ED2B-43AA-9153-DC894462413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5F0AD0A2-B5AC-4579-B9F3-E102FA7EE2A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4012246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726043E4-B87B-4E26-82B6-90A1566FD046}"/>
              </a:ext>
            </a:extLst>
          </p:cNvPr>
          <p:cNvSpPr>
            <a:spLocks noGrp="1"/>
          </p:cNvSpPr>
          <p:nvPr>
            <p:ph type="title"/>
          </p:nvPr>
        </p:nvSpPr>
        <p:spPr/>
        <p:txBody>
          <a:bodyPr/>
          <a:lstStyle/>
          <a:p>
            <a:r>
              <a:rPr lang="en-US" dirty="0"/>
              <a:t>Activity: Recommendation #5</a:t>
            </a:r>
          </a:p>
        </p:txBody>
      </p:sp>
      <p:pic>
        <p:nvPicPr>
          <p:cNvPr id="3" name="Picture 2" descr="warning symbol.">
            <a:extLst>
              <a:ext uri="{FF2B5EF4-FFF2-40B4-BE49-F238E27FC236}">
                <a16:creationId xmlns="" xmlns:a16="http://schemas.microsoft.com/office/drawing/2014/main" id="{4F736A43-ACCF-4F0B-BBA4-2D4C4492EF82}"/>
              </a:ext>
            </a:extLst>
          </p:cNvPr>
          <p:cNvPicPr>
            <a:picLocks noChangeAspect="1"/>
          </p:cNvPicPr>
          <p:nvPr/>
        </p:nvPicPr>
        <p:blipFill>
          <a:blip r:embed="rId4"/>
          <a:stretch>
            <a:fillRect/>
          </a:stretch>
        </p:blipFill>
        <p:spPr>
          <a:xfrm>
            <a:off x="145774" y="1329491"/>
            <a:ext cx="566338" cy="548640"/>
          </a:xfrm>
          <a:prstGeom prst="rect">
            <a:avLst/>
          </a:prstGeom>
        </p:spPr>
      </p:pic>
      <p:sp>
        <p:nvSpPr>
          <p:cNvPr id="6" name="TextBox 5">
            <a:extLst>
              <a:ext uri="{FF2B5EF4-FFF2-40B4-BE49-F238E27FC236}">
                <a16:creationId xmlns="" xmlns:a16="http://schemas.microsoft.com/office/drawing/2014/main" id="{AB9A60B4-A932-46EE-A03E-D42195DEDAE8}"/>
              </a:ext>
            </a:extLst>
          </p:cNvPr>
          <p:cNvSpPr txBox="1"/>
          <p:nvPr/>
        </p:nvSpPr>
        <p:spPr>
          <a:xfrm>
            <a:off x="729586" y="1227629"/>
            <a:ext cx="11043313" cy="3970318"/>
          </a:xfrm>
          <a:prstGeom prst="rect">
            <a:avLst/>
          </a:prstGeom>
          <a:noFill/>
        </p:spPr>
        <p:txBody>
          <a:bodyPr wrap="square" rtlCol="0">
            <a:spAutoFit/>
          </a:bodyPr>
          <a:lstStyle/>
          <a:p>
            <a:r>
              <a:rPr lang="en-US" b="1" dirty="0"/>
              <a:t>Amazon S3 Bucket Logging</a:t>
            </a:r>
          </a:p>
          <a:p>
            <a:r>
              <a:rPr lang="en-US" b="1" dirty="0"/>
              <a:t>Description</a:t>
            </a:r>
            <a:r>
              <a:rPr lang="en-US" dirty="0"/>
              <a:t>: Checks the logging configuration of Amazon Simple Storage Service (Amazon S3) buckets. When server access logging is enabled, detailed access logs are delivered hourly to a bucket that you choose. An access log record contains details about each request, such as the request type, the resources specified in the request, and the time and date the request was processed. By default, bucket logging is not enabled; you should enable logging if you want to perform security audits or learn more about users and usage patterns.</a:t>
            </a:r>
          </a:p>
          <a:p>
            <a:r>
              <a:rPr lang="en-US" b="1" dirty="0"/>
              <a:t>Alert Criteria</a:t>
            </a:r>
            <a:r>
              <a:rPr lang="en-US" dirty="0"/>
              <a:t>: </a:t>
            </a:r>
          </a:p>
          <a:p>
            <a:r>
              <a:rPr lang="en-US" dirty="0"/>
              <a:t>Yellow: The bucket does not have server access logging enabled.</a:t>
            </a:r>
            <a:br>
              <a:rPr lang="en-US" dirty="0"/>
            </a:br>
            <a:r>
              <a:rPr lang="en-US" dirty="0"/>
              <a:t>Yellow: The target bucket permissions do not include the owner account. Trusted Advisor cannot check it.</a:t>
            </a:r>
            <a:br>
              <a:rPr lang="en-US" dirty="0"/>
            </a:br>
            <a:r>
              <a:rPr lang="en-US" b="1" dirty="0"/>
              <a:t>Recommended Action</a:t>
            </a:r>
            <a:r>
              <a:rPr lang="en-US" dirty="0"/>
              <a:t>: </a:t>
            </a:r>
            <a:br>
              <a:rPr lang="en-US" dirty="0"/>
            </a:br>
            <a:r>
              <a:rPr lang="en-US" dirty="0"/>
              <a:t>Enable bucket logging for most buckets. </a:t>
            </a:r>
          </a:p>
          <a:p>
            <a:r>
              <a:rPr lang="en-US" dirty="0"/>
              <a:t>If the target bucket permissions do not include the owner account and you want Trusted Advisor to check the logging status, add the owner account as a grantee. </a:t>
            </a:r>
          </a:p>
        </p:txBody>
      </p:sp>
      <p:pic>
        <p:nvPicPr>
          <p:cNvPr id="13" name="Picture 12" descr="amazon s3 bucket logging information.">
            <a:extLst>
              <a:ext uri="{FF2B5EF4-FFF2-40B4-BE49-F238E27FC236}">
                <a16:creationId xmlns="" xmlns:a16="http://schemas.microsoft.com/office/drawing/2014/main" id="{411B6702-D6FB-4810-869D-AC201450B94D}"/>
              </a:ext>
            </a:extLst>
          </p:cNvPr>
          <p:cNvPicPr>
            <a:picLocks noChangeAspect="1"/>
          </p:cNvPicPr>
          <p:nvPr/>
        </p:nvPicPr>
        <p:blipFill>
          <a:blip r:embed="rId5"/>
          <a:stretch>
            <a:fillRect/>
          </a:stretch>
        </p:blipFill>
        <p:spPr>
          <a:xfrm>
            <a:off x="1093798" y="5223571"/>
            <a:ext cx="10004403" cy="1127858"/>
          </a:xfrm>
          <a:prstGeom prst="rect">
            <a:avLst/>
          </a:prstGeom>
        </p:spPr>
      </p:pic>
      <p:sp>
        <p:nvSpPr>
          <p:cNvPr id="5" name="Footer Placeholder 4">
            <a:extLst>
              <a:ext uri="{FF2B5EF4-FFF2-40B4-BE49-F238E27FC236}">
                <a16:creationId xmlns="" xmlns:a16="http://schemas.microsoft.com/office/drawing/2014/main" id="{49D33CFD-ED2B-43AA-9153-DC894462413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5F0AD0A2-B5AC-4579-B9F3-E102FA7EE2A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4054526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a:xfrm>
            <a:off x="5714474" y="953090"/>
            <a:ext cx="5767612" cy="5403260"/>
          </a:xfrm>
        </p:spPr>
        <p:txBody>
          <a:bodyPr/>
          <a:lstStyle/>
          <a:p>
            <a:pPr>
              <a:buClr>
                <a:schemeClr val="tx1"/>
              </a:buClr>
            </a:pPr>
            <a:r>
              <a:rPr lang="en-US" sz="2400" dirty="0">
                <a:solidFill>
                  <a:schemeClr val="accent5"/>
                </a:solidFill>
                <a:latin typeface="+mj-lt"/>
              </a:rPr>
              <a:t>AWS Trusted Advisor </a:t>
            </a:r>
            <a:r>
              <a:rPr lang="en-US" sz="2400" dirty="0">
                <a:latin typeface="+mj-lt"/>
              </a:rPr>
              <a:t>is an online tool that provides real-time guidance to help you provision your resources by following AWS best practices. </a:t>
            </a:r>
          </a:p>
          <a:p>
            <a:pPr>
              <a:buClr>
                <a:schemeClr val="tx1"/>
              </a:buClr>
            </a:pPr>
            <a:r>
              <a:rPr lang="en-US" sz="2400" dirty="0">
                <a:latin typeface="+mj-lt"/>
              </a:rPr>
              <a:t>AWS Trusted Advisor looks at your </a:t>
            </a:r>
            <a:r>
              <a:rPr lang="en-US" sz="2400" dirty="0">
                <a:solidFill>
                  <a:schemeClr val="accent5"/>
                </a:solidFill>
                <a:latin typeface="+mj-lt"/>
              </a:rPr>
              <a:t>entire AWS environment </a:t>
            </a:r>
            <a:r>
              <a:rPr lang="en-US" sz="2400" dirty="0">
                <a:latin typeface="+mj-lt"/>
              </a:rPr>
              <a:t>and gives you real-time recommendations in five categories.</a:t>
            </a:r>
          </a:p>
          <a:p>
            <a:pPr>
              <a:buClr>
                <a:schemeClr val="tx1"/>
              </a:buClr>
            </a:pPr>
            <a:r>
              <a:rPr lang="en-US" sz="2400" dirty="0">
                <a:latin typeface="+mj-lt"/>
              </a:rPr>
              <a:t>You can use AWS Trusted Advisor to help you optimize your AWS environment as soon as you start implementing your architecture designs.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62</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282601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A3440BC3-762D-4310-82DF-4E1F23D9E6A4}"/>
              </a:ext>
            </a:extLst>
          </p:cNvPr>
          <p:cNvSpPr>
            <a:spLocks noGrp="1"/>
          </p:cNvSpPr>
          <p:nvPr>
            <p:ph type="body" sz="quarter" idx="10"/>
          </p:nvPr>
        </p:nvSpPr>
        <p:spPr/>
        <p:txBody>
          <a:bodyPr/>
          <a:lstStyle/>
          <a:p>
            <a:r>
              <a:rPr lang="en-US" dirty="0"/>
              <a:t>Module 9: Cloud Architecture</a:t>
            </a:r>
          </a:p>
          <a:p>
            <a:endParaRPr lang="en-US" dirty="0"/>
          </a:p>
        </p:txBody>
      </p:sp>
      <p:sp>
        <p:nvSpPr>
          <p:cNvPr id="6" name="Title 5">
            <a:extLst>
              <a:ext uri="{FF2B5EF4-FFF2-40B4-BE49-F238E27FC236}">
                <a16:creationId xmlns=""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 xmlns:a16="http://schemas.microsoft.com/office/drawing/2014/main" id="{1F7293B6-4B54-4C93-B707-383F2123411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dirty="0"/>
              <a:t>Describe the AWS Well-Architected Framework, including the five pillars</a:t>
            </a:r>
          </a:p>
          <a:p>
            <a:r>
              <a:rPr lang="en-US" dirty="0">
                <a:latin typeface="+mn-lt"/>
              </a:rPr>
              <a:t>Identify the design principles of the AWS Well-Architected Framework</a:t>
            </a:r>
          </a:p>
          <a:p>
            <a:r>
              <a:rPr lang="en-US" dirty="0">
                <a:latin typeface="+mn-lt"/>
              </a:rPr>
              <a:t>Explain the importance of reliability and high availability</a:t>
            </a:r>
          </a:p>
          <a:p>
            <a:r>
              <a:rPr lang="en-US" dirty="0">
                <a:latin typeface="+mn-lt"/>
              </a:rPr>
              <a:t>Identify how AWS Trusted Advisor helps customers</a:t>
            </a:r>
          </a:p>
          <a:p>
            <a:r>
              <a:rPr lang="en-US" dirty="0">
                <a:latin typeface="+mn-lt"/>
              </a:rPr>
              <a:t>Interpret AWS Trusted Advisor recommendations</a:t>
            </a:r>
          </a:p>
          <a:p>
            <a:pPr marL="0" indent="0">
              <a:buNone/>
            </a:pPr>
            <a:endParaRPr lang="en-US" dirty="0">
              <a:latin typeface="+mn-lt"/>
            </a:endParaRPr>
          </a:p>
        </p:txBody>
      </p:sp>
      <p:sp>
        <p:nvSpPr>
          <p:cNvPr id="3" name="Footer Placeholder 2">
            <a:extLst>
              <a:ext uri="{FF2B5EF4-FFF2-40B4-BE49-F238E27FC236}">
                <a16:creationId xmlns="" xmlns:a16="http://schemas.microsoft.com/office/drawing/2014/main" id="{C6B2E223-EA0C-E54C-AFE4-3B324B5FF5A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64</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 xmlns:a16="http://schemas.microsoft.com/office/drawing/2014/main" id="{A1E06863-06C9-A243-9422-4B55DC60D9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65</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A SysOps engineer working at a company wants to protect their data in transit and at rest. What services could they use to protect their data?</a:t>
            </a:r>
          </a:p>
          <a:p>
            <a:endParaRPr lang="en-US" sz="2400" dirty="0"/>
          </a:p>
          <a:p>
            <a:pPr marL="0" lvl="0" indent="0">
              <a:buNone/>
            </a:pPr>
            <a:endParaRPr lang="en-US" sz="2400" dirty="0"/>
          </a:p>
          <a:p>
            <a:pPr marL="457200" lvl="0" indent="-457200">
              <a:buFont typeface="+mj-lt"/>
              <a:buAutoNum type="alphaUcPeriod"/>
            </a:pPr>
            <a:r>
              <a:rPr lang="en-US" sz="2400" dirty="0"/>
              <a:t>Elastic Load Balancing</a:t>
            </a:r>
          </a:p>
          <a:p>
            <a:pPr marL="457200" lvl="0" indent="-457200">
              <a:buFont typeface="+mj-lt"/>
              <a:buAutoNum type="alphaUcPeriod"/>
            </a:pPr>
            <a:r>
              <a:rPr lang="en-US" sz="2400" dirty="0"/>
              <a:t>Amazon Elastic Block Store (Amazon EBS)</a:t>
            </a:r>
          </a:p>
          <a:p>
            <a:pPr marL="457200" lvl="0" indent="-457200">
              <a:buFont typeface="+mj-lt"/>
              <a:buAutoNum type="alphaUcPeriod"/>
            </a:pPr>
            <a:r>
              <a:rPr lang="en-US" sz="2400" dirty="0"/>
              <a:t>Amazon Simple Storage Service (Amazon S3)</a:t>
            </a:r>
          </a:p>
          <a:p>
            <a:pPr marL="457200" lvl="0" indent="-457200">
              <a:buFont typeface="+mj-lt"/>
              <a:buAutoNum type="alphaUcPeriod"/>
            </a:pPr>
            <a:r>
              <a:rPr lang="en-US" sz="2400" dirty="0"/>
              <a:t>All of the above</a:t>
            </a:r>
          </a:p>
        </p:txBody>
      </p:sp>
      <p:sp>
        <p:nvSpPr>
          <p:cNvPr id="22" name="Rectangle 21" descr="box around protect their data in transit and.">
            <a:extLst>
              <a:ext uri="{FF2B5EF4-FFF2-40B4-BE49-F238E27FC236}">
                <a16:creationId xmlns="" xmlns:a16="http://schemas.microsoft.com/office/drawing/2014/main" id="{1C03C7B4-56D2-574C-84EC-E802BAD51BD6}"/>
              </a:ext>
            </a:extLst>
          </p:cNvPr>
          <p:cNvSpPr/>
          <p:nvPr/>
        </p:nvSpPr>
        <p:spPr>
          <a:xfrm>
            <a:off x="7298301" y="1530163"/>
            <a:ext cx="42976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t rest.">
            <a:extLst>
              <a:ext uri="{FF2B5EF4-FFF2-40B4-BE49-F238E27FC236}">
                <a16:creationId xmlns="" xmlns:a16="http://schemas.microsoft.com/office/drawing/2014/main" id="{D917926B-89D2-A148-BEFD-97157995F014}"/>
              </a:ext>
            </a:extLst>
          </p:cNvPr>
          <p:cNvSpPr/>
          <p:nvPr/>
        </p:nvSpPr>
        <p:spPr>
          <a:xfrm>
            <a:off x="481714" y="1870546"/>
            <a:ext cx="9296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D: All of the above.">
            <a:extLst>
              <a:ext uri="{FF2B5EF4-FFF2-40B4-BE49-F238E27FC236}">
                <a16:creationId xmlns="" xmlns:a16="http://schemas.microsoft.com/office/drawing/2014/main" id="{223D788C-6C14-CA49-9866-1E43C04FE474}"/>
              </a:ext>
            </a:extLst>
          </p:cNvPr>
          <p:cNvSpPr/>
          <p:nvPr/>
        </p:nvSpPr>
        <p:spPr>
          <a:xfrm>
            <a:off x="419100" y="4598321"/>
            <a:ext cx="28346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 xmlns:a16="http://schemas.microsoft.com/office/drawing/2014/main" id="{2AA3B981-BB0A-8E4E-A921-BE92B16069F5}"/>
              </a:ext>
            </a:extLst>
          </p:cNvPr>
          <p:cNvSpPr>
            <a:spLocks noGrp="1"/>
          </p:cNvSpPr>
          <p:nvPr>
            <p:ph idx="1"/>
          </p:nvPr>
        </p:nvSpPr>
        <p:spPr/>
        <p:txBody>
          <a:bodyPr/>
          <a:lstStyle/>
          <a:p>
            <a:pPr lvl="0"/>
            <a:r>
              <a:rPr lang="en-US" u="sng" dirty="0">
                <a:hlinkClick r:id="rId4"/>
              </a:rPr>
              <a:t>AWS Well-Architected website</a:t>
            </a:r>
            <a:endParaRPr lang="en-US" dirty="0"/>
          </a:p>
          <a:p>
            <a:pPr lvl="0"/>
            <a:r>
              <a:rPr lang="en-US" u="sng" dirty="0">
                <a:hlinkClick r:id="rId5"/>
              </a:rPr>
              <a:t>AWS Well-Architected Framework</a:t>
            </a:r>
            <a:r>
              <a:rPr lang="en-US" dirty="0"/>
              <a:t> whitepaper</a:t>
            </a:r>
          </a:p>
          <a:p>
            <a:r>
              <a:rPr lang="en-US" dirty="0">
                <a:hlinkClick r:id="rId6"/>
              </a:rPr>
              <a:t>AWS Well-Architected Labs</a:t>
            </a:r>
            <a:endParaRPr lang="en-US" dirty="0"/>
          </a:p>
          <a:p>
            <a:pPr lvl="0"/>
            <a:r>
              <a:rPr lang="en-US" u="sng" dirty="0">
                <a:hlinkClick r:id="rId7"/>
              </a:rPr>
              <a:t>AWS Trusted Advisor Best Practice Checks</a:t>
            </a:r>
            <a:endParaRPr lang="en-US" dirty="0"/>
          </a:p>
          <a:p>
            <a:endParaRPr lang="en-US" b="1" dirty="0">
              <a:latin typeface="+mn-lt"/>
            </a:endParaRPr>
          </a:p>
        </p:txBody>
      </p:sp>
      <p:sp>
        <p:nvSpPr>
          <p:cNvPr id="3" name="Footer Placeholder 2">
            <a:extLst>
              <a:ext uri="{FF2B5EF4-FFF2-40B4-BE49-F238E27FC236}">
                <a16:creationId xmlns="" xmlns:a16="http://schemas.microsoft.com/office/drawing/2014/main" id="{0CF1C921-7684-6F4A-AB90-2552DEAF301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 xmlns:a16="http://schemas.microsoft.com/office/drawing/2014/main" id="{95C6BA22-6D80-6F4D-8779-5BA67DACE48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67</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 xmlns:a16="http://schemas.microsoft.com/office/drawing/2014/main" id="{8787E3C5-F017-5342-A18A-0774633BEB95}"/>
              </a:ext>
            </a:extLst>
          </p:cNvPr>
          <p:cNvSpPr>
            <a:spLocks noGrp="1"/>
          </p:cNvSpPr>
          <p:nvPr>
            <p:ph type="title"/>
          </p:nvPr>
        </p:nvSpPr>
        <p:spPr/>
        <p:txBody>
          <a:bodyPr>
            <a:noAutofit/>
          </a:bodyPr>
          <a:lstStyle/>
          <a:p>
            <a:r>
              <a:rPr lang="en-US" dirty="0"/>
              <a:t>Thank You</a:t>
            </a:r>
          </a:p>
        </p:txBody>
      </p:sp>
    </p:spTree>
    <p:custDataLst>
      <p:tags r:id="rId1"/>
    </p:custDataLst>
    <p:extLst>
      <p:ext uri="{BB962C8B-B14F-4D97-AF65-F5344CB8AC3E}">
        <p14:creationId xmlns:p14="http://schemas.microsoft.com/office/powerpoint/2010/main" val="169743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3B700BE-C200-4140-BBB0-35F7B9AC6FA8}"/>
              </a:ext>
            </a:extLst>
          </p:cNvPr>
          <p:cNvSpPr>
            <a:spLocks noGrp="1"/>
          </p:cNvSpPr>
          <p:nvPr>
            <p:ph type="title"/>
          </p:nvPr>
        </p:nvSpPr>
        <p:spPr/>
        <p:txBody>
          <a:bodyPr>
            <a:noAutofit/>
          </a:bodyPr>
          <a:lstStyle/>
          <a:p>
            <a:r>
              <a:rPr lang="en-US" dirty="0"/>
              <a:t>Pillars of the AWS Well-Architected Framework</a:t>
            </a:r>
          </a:p>
        </p:txBody>
      </p:sp>
      <p:grpSp>
        <p:nvGrpSpPr>
          <p:cNvPr id="4" name="Group 3">
            <a:extLst>
              <a:ext uri="{FF2B5EF4-FFF2-40B4-BE49-F238E27FC236}">
                <a16:creationId xmlns="" xmlns:a16="http://schemas.microsoft.com/office/drawing/2014/main" id="{0F782B01-6991-4C6D-B1E2-71B3B3CE24D8}"/>
              </a:ext>
              <a:ext uri="{C183D7F6-B498-43B3-948B-1728B52AA6E4}">
                <adec:decorative xmlns="" xmlns:adec="http://schemas.microsoft.com/office/drawing/2017/decorative" val="1"/>
              </a:ext>
            </a:extLst>
          </p:cNvPr>
          <p:cNvGrpSpPr/>
          <p:nvPr/>
        </p:nvGrpSpPr>
        <p:grpSpPr>
          <a:xfrm>
            <a:off x="2808513" y="1415865"/>
            <a:ext cx="5868127" cy="4853400"/>
            <a:chOff x="2808513" y="1415865"/>
            <a:chExt cx="6574974" cy="4853400"/>
          </a:xfrm>
        </p:grpSpPr>
        <p:pic>
          <p:nvPicPr>
            <p:cNvPr id="22" name="Picture 21">
              <a:extLst>
                <a:ext uri="{FF2B5EF4-FFF2-40B4-BE49-F238E27FC236}">
                  <a16:creationId xmlns="" xmlns:a16="http://schemas.microsoft.com/office/drawing/2014/main" id="{DC8362B4-2452-4DE6-8875-8E724AE6545A}"/>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27" name="Rectangle 26">
              <a:extLst>
                <a:ext uri="{FF2B5EF4-FFF2-40B4-BE49-F238E27FC236}">
                  <a16:creationId xmlns="" xmlns:a16="http://schemas.microsoft.com/office/drawing/2014/main" id="{27FD7EF4-933C-4C4C-A34E-7728215200EF}"/>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100x100_benefit_gears">
              <a:extLst>
                <a:ext uri="{FF2B5EF4-FFF2-40B4-BE49-F238E27FC236}">
                  <a16:creationId xmlns="" xmlns:a16="http://schemas.microsoft.com/office/drawing/2014/main" id="{83C91770-727A-4775-A658-7786362566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00557"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100x100_benefit_secure">
              <a:extLst>
                <a:ext uri="{FF2B5EF4-FFF2-40B4-BE49-F238E27FC236}">
                  <a16:creationId xmlns="" xmlns:a16="http://schemas.microsoft.com/office/drawing/2014/main" id="{24B02AB9-18F0-4B65-9BD4-EB941A86BC3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5368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100x100_benefit_reliable">
              <a:extLst>
                <a:ext uri="{FF2B5EF4-FFF2-40B4-BE49-F238E27FC236}">
                  <a16:creationId xmlns="" xmlns:a16="http://schemas.microsoft.com/office/drawing/2014/main" id="{849D0F44-CD73-43D1-8AC0-1036CFC11652}"/>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36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100x100_benefit_lowcost-affordable">
              <a:extLst>
                <a:ext uri="{FF2B5EF4-FFF2-40B4-BE49-F238E27FC236}">
                  <a16:creationId xmlns="" xmlns:a16="http://schemas.microsoft.com/office/drawing/2014/main" id="{13887C48-AF24-4048-BA50-936F6FB326A5}"/>
                </a:ext>
              </a:extLst>
            </p:cNvPr>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0163"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4034DBB-5AA9-467F-B3D3-1585544FC16A}"/>
                </a:ext>
              </a:extLst>
            </p:cNvPr>
            <p:cNvSpPr txBox="1"/>
            <p:nvPr/>
          </p:nvSpPr>
          <p:spPr>
            <a:xfrm>
              <a:off x="2931969" y="4571563"/>
              <a:ext cx="1200649" cy="548640"/>
            </a:xfrm>
            <a:prstGeom prst="rect">
              <a:avLst/>
            </a:prstGeom>
            <a:noFill/>
          </p:spPr>
          <p:txBody>
            <a:bodyPr wrap="none" lIns="0" tIns="0" rIns="0" bIns="0" rtlCol="0" anchor="ctr" anchorCtr="1">
              <a:noAutofit/>
            </a:bodyPr>
            <a:lstStyle/>
            <a:p>
              <a:pPr algn="ctr">
                <a:lnSpc>
                  <a:spcPct val="90000"/>
                </a:lnSpc>
                <a:spcAft>
                  <a:spcPts val="1800"/>
                </a:spcAft>
              </a:pP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Operational</a:t>
              </a:r>
              <a:b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xcellence</a:t>
              </a:r>
              <a:endParaRPr lang="en-US" sz="1800" b="1"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 xmlns:a16="http://schemas.microsoft.com/office/drawing/2014/main" id="{4EDC15FB-10C8-4D29-BA8D-0F1925F81CD3}"/>
                </a:ext>
              </a:extLst>
            </p:cNvPr>
            <p:cNvSpPr txBox="1"/>
            <p:nvPr/>
          </p:nvSpPr>
          <p:spPr>
            <a:xfrm>
              <a:off x="4398369"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Security</a:t>
              </a:r>
              <a:endParaRPr lang="en-US" dirty="0">
                <a:solidFill>
                  <a:srgbClr val="000000"/>
                </a:solidFill>
                <a:latin typeface="Amazon Ember Light" panose="020B0403020204020204"/>
              </a:endParaRPr>
            </a:p>
          </p:txBody>
        </p:sp>
        <p:sp>
          <p:nvSpPr>
            <p:cNvPr id="34" name="TextBox 33">
              <a:extLst>
                <a:ext uri="{FF2B5EF4-FFF2-40B4-BE49-F238E27FC236}">
                  <a16:creationId xmlns="" xmlns:a16="http://schemas.microsoft.com/office/drawing/2014/main" id="{5D40FC4C-797E-4931-A99C-33749F866CFD}"/>
                </a:ext>
              </a:extLst>
            </p:cNvPr>
            <p:cNvSpPr txBox="1"/>
            <p:nvPr/>
          </p:nvSpPr>
          <p:spPr>
            <a:xfrm>
              <a:off x="5561951"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Reliability</a:t>
              </a:r>
              <a:endParaRPr lang="en-US" dirty="0">
                <a:solidFill>
                  <a:srgbClr val="000000"/>
                </a:solidFill>
                <a:latin typeface="Amazon Ember Light" panose="020B0403020204020204"/>
              </a:endParaRPr>
            </a:p>
          </p:txBody>
        </p:sp>
        <p:sp>
          <p:nvSpPr>
            <p:cNvPr id="35" name="TextBox 34">
              <a:extLst>
                <a:ext uri="{FF2B5EF4-FFF2-40B4-BE49-F238E27FC236}">
                  <a16:creationId xmlns="" xmlns:a16="http://schemas.microsoft.com/office/drawing/2014/main" id="{EBAF5D51-0E79-4270-BCFA-A6BBBBF4DA9A}"/>
                </a:ext>
              </a:extLst>
            </p:cNvPr>
            <p:cNvSpPr txBox="1"/>
            <p:nvPr/>
          </p:nvSpPr>
          <p:spPr>
            <a:xfrm>
              <a:off x="6732251" y="4571563"/>
              <a:ext cx="1303241"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Performance</a:t>
              </a:r>
              <a:br>
                <a:rPr lang="en-US" dirty="0">
                  <a:solidFill>
                    <a:srgbClr val="000000"/>
                  </a:solidFill>
                </a:rPr>
              </a:br>
              <a:r>
                <a:rPr lang="en-US" dirty="0">
                  <a:solidFill>
                    <a:srgbClr val="000000"/>
                  </a:solidFill>
                </a:rPr>
                <a:t> efficiency</a:t>
              </a:r>
              <a:endParaRPr lang="en-US" dirty="0">
                <a:solidFill>
                  <a:srgbClr val="000000"/>
                </a:solidFill>
                <a:latin typeface="Amazon Ember Light" panose="020B0403020204020204"/>
              </a:endParaRPr>
            </a:p>
          </p:txBody>
        </p:sp>
        <p:sp>
          <p:nvSpPr>
            <p:cNvPr id="36" name="TextBox 35">
              <a:extLst>
                <a:ext uri="{FF2B5EF4-FFF2-40B4-BE49-F238E27FC236}">
                  <a16:creationId xmlns="" xmlns:a16="http://schemas.microsoft.com/office/drawing/2014/main" id="{4900B9D5-2B67-428B-AE79-99392007D6A0}"/>
                </a:ext>
              </a:extLst>
            </p:cNvPr>
            <p:cNvSpPr txBox="1"/>
            <p:nvPr/>
          </p:nvSpPr>
          <p:spPr>
            <a:xfrm>
              <a:off x="8062613"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Cost</a:t>
              </a:r>
              <a:br>
                <a:rPr lang="en-US" dirty="0">
                  <a:solidFill>
                    <a:srgbClr val="000000"/>
                  </a:solidFill>
                </a:rPr>
              </a:br>
              <a:r>
                <a:rPr lang="en-US" dirty="0">
                  <a:solidFill>
                    <a:srgbClr val="000000"/>
                  </a:solidFill>
                </a:rPr>
                <a:t>optimization</a:t>
              </a:r>
              <a:endParaRPr lang="en-US" dirty="0">
                <a:solidFill>
                  <a:srgbClr val="000000"/>
                </a:solidFill>
                <a:latin typeface="Amazon Ember Light" panose="020B0403020204020204"/>
              </a:endParaRPr>
            </a:p>
          </p:txBody>
        </p:sp>
        <p:pic>
          <p:nvPicPr>
            <p:cNvPr id="37" name="Picture 8" descr="100x100_benefit_performance">
              <a:extLst>
                <a:ext uri="{FF2B5EF4-FFF2-40B4-BE49-F238E27FC236}">
                  <a16:creationId xmlns="" xmlns:a16="http://schemas.microsoft.com/office/drawing/2014/main" id="{345124CD-6063-45AB-87EF-372A3B17A71D}"/>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56839"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Footer Placeholder 1">
            <a:extLst>
              <a:ext uri="{FF2B5EF4-FFF2-40B4-BE49-F238E27FC236}">
                <a16:creationId xmlns="" xmlns:a16="http://schemas.microsoft.com/office/drawing/2014/main" id="{8CBDD8B2-6268-4F92-BBBD-5BA75E61419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690B783B-9989-4367-8CC0-312BAAFF4F4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3817785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0CE48C-BBF5-43E3-B0A3-0C8CABA928F1}"/>
              </a:ext>
            </a:extLst>
          </p:cNvPr>
          <p:cNvSpPr>
            <a:spLocks noGrp="1"/>
          </p:cNvSpPr>
          <p:nvPr>
            <p:ph type="title"/>
          </p:nvPr>
        </p:nvSpPr>
        <p:spPr/>
        <p:txBody>
          <a:bodyPr/>
          <a:lstStyle/>
          <a:p>
            <a:r>
              <a:rPr lang="en-US" dirty="0"/>
              <a:t>Pillar organization</a:t>
            </a:r>
          </a:p>
        </p:txBody>
      </p:sp>
      <p:sp>
        <p:nvSpPr>
          <p:cNvPr id="7" name="Rectangle 6">
            <a:extLst>
              <a:ext uri="{FF2B5EF4-FFF2-40B4-BE49-F238E27FC236}">
                <a16:creationId xmlns="" xmlns:a16="http://schemas.microsoft.com/office/drawing/2014/main" id="{210F7FA1-9A78-4437-8732-59AABE975862}"/>
              </a:ext>
            </a:extLst>
          </p:cNvPr>
          <p:cNvSpPr/>
          <p:nvPr/>
        </p:nvSpPr>
        <p:spPr>
          <a:xfrm>
            <a:off x="0" y="1245704"/>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rgbClr val="4E24A7"/>
                </a:solidFill>
                <a:latin typeface="Amazon Ember" panose="020B0603020204020204" pitchFamily="34" charset="0"/>
                <a:ea typeface="Amazon Ember" panose="020B0603020204020204" pitchFamily="34" charset="0"/>
                <a:cs typeface="Amazon Ember" panose="020B0603020204020204" pitchFamily="34" charset="0"/>
              </a:rPr>
              <a:t>Best practice area</a:t>
            </a:r>
          </a:p>
        </p:txBody>
      </p:sp>
      <p:sp>
        <p:nvSpPr>
          <p:cNvPr id="8" name="Rectangle 7">
            <a:extLst>
              <a:ext uri="{FF2B5EF4-FFF2-40B4-BE49-F238E27FC236}">
                <a16:creationId xmlns="" xmlns:a16="http://schemas.microsoft.com/office/drawing/2014/main" id="{C1200E37-72DE-4221-B3F6-9786582D0901}"/>
              </a:ext>
            </a:extLst>
          </p:cNvPr>
          <p:cNvSpPr/>
          <p:nvPr/>
        </p:nvSpPr>
        <p:spPr>
          <a:xfrm>
            <a:off x="0" y="169765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Question text</a:t>
            </a:r>
          </a:p>
        </p:txBody>
      </p:sp>
      <p:sp>
        <p:nvSpPr>
          <p:cNvPr id="9" name="Rectangle 8">
            <a:extLst>
              <a:ext uri="{FF2B5EF4-FFF2-40B4-BE49-F238E27FC236}">
                <a16:creationId xmlns="" xmlns:a16="http://schemas.microsoft.com/office/drawing/2014/main" id="{CB67E7E5-955F-4146-8FA2-78F74E37983B}"/>
              </a:ext>
            </a:extLst>
          </p:cNvPr>
          <p:cNvSpPr/>
          <p:nvPr/>
        </p:nvSpPr>
        <p:spPr>
          <a:xfrm>
            <a:off x="0" y="220716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Question context</a:t>
            </a:r>
          </a:p>
        </p:txBody>
      </p:sp>
      <p:sp>
        <p:nvSpPr>
          <p:cNvPr id="10" name="Rectangle 9">
            <a:extLst>
              <a:ext uri="{FF2B5EF4-FFF2-40B4-BE49-F238E27FC236}">
                <a16:creationId xmlns="" xmlns:a16="http://schemas.microsoft.com/office/drawing/2014/main" id="{2BB1AA71-7260-4BB9-8D45-BF2B271D08FC}"/>
              </a:ext>
            </a:extLst>
          </p:cNvPr>
          <p:cNvSpPr/>
          <p:nvPr/>
        </p:nvSpPr>
        <p:spPr>
          <a:xfrm>
            <a:off x="0" y="3141316"/>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
        <p:nvSpPr>
          <p:cNvPr id="5" name="Content Placeholder 4">
            <a:extLst>
              <a:ext uri="{FF2B5EF4-FFF2-40B4-BE49-F238E27FC236}">
                <a16:creationId xmlns="" xmlns:a16="http://schemas.microsoft.com/office/drawing/2014/main" id="{429E01FE-9C6A-478B-AE19-C35C61EC0538}"/>
              </a:ext>
            </a:extLst>
          </p:cNvPr>
          <p:cNvSpPr>
            <a:spLocks noGrp="1"/>
          </p:cNvSpPr>
          <p:nvPr>
            <p:ph idx="1"/>
          </p:nvPr>
        </p:nvSpPr>
        <p:spPr>
          <a:xfrm>
            <a:off x="2963914" y="1258956"/>
            <a:ext cx="9034271" cy="5097393"/>
          </a:xfrm>
        </p:spPr>
        <p:txBody>
          <a:bodyPr/>
          <a:lstStyle/>
          <a:p>
            <a:pPr marL="0" indent="0">
              <a:buNone/>
            </a:pPr>
            <a:r>
              <a:rPr lang="en-US" sz="2400" b="1" dirty="0"/>
              <a:t>Identity and Access Management</a:t>
            </a:r>
            <a:endParaRPr lang="en-US" sz="2400" dirty="0"/>
          </a:p>
          <a:p>
            <a:pPr marL="0" indent="0">
              <a:buNone/>
            </a:pPr>
            <a:r>
              <a:rPr lang="en-US" sz="2400" b="1" dirty="0"/>
              <a:t>SEC 1: How do you manage credentials and authentication?</a:t>
            </a:r>
          </a:p>
          <a:p>
            <a:pPr marL="0" indent="0">
              <a:buNone/>
            </a:pPr>
            <a:r>
              <a:rPr lang="en-US" sz="2000" dirty="0"/>
              <a:t>Credential and authentication mechanisms include passwords, tokens, and keys that grant access directly or indirectly in your workload. Protect credentials with appropriate mechanisms to help reduce the risk of accidental or malicious use.</a:t>
            </a:r>
          </a:p>
          <a:p>
            <a:pPr marL="0" indent="0">
              <a:buNone/>
            </a:pPr>
            <a:r>
              <a:rPr lang="en-US" sz="2400" dirty="0"/>
              <a:t>Best practices:</a:t>
            </a:r>
          </a:p>
          <a:p>
            <a:pPr lvl="1"/>
            <a:r>
              <a:rPr lang="en-US" sz="2000" dirty="0"/>
              <a:t>Define requirements for identity and access management</a:t>
            </a:r>
          </a:p>
          <a:p>
            <a:pPr lvl="1"/>
            <a:r>
              <a:rPr lang="en-US" sz="2000" dirty="0"/>
              <a:t>Secure AWS account root user</a:t>
            </a:r>
          </a:p>
          <a:p>
            <a:pPr lvl="1"/>
            <a:r>
              <a:rPr lang="en-US" sz="2000" dirty="0"/>
              <a:t>Enforce use of multi-factor authentication</a:t>
            </a:r>
          </a:p>
          <a:p>
            <a:pPr lvl="1"/>
            <a:r>
              <a:rPr lang="en-US" sz="2000" dirty="0"/>
              <a:t>Automate enforcement of access controls</a:t>
            </a:r>
          </a:p>
          <a:p>
            <a:pPr lvl="1"/>
            <a:r>
              <a:rPr lang="en-US" sz="2000" dirty="0"/>
              <a:t>Integrate with centralized federation provider</a:t>
            </a:r>
          </a:p>
          <a:p>
            <a:pPr lvl="1"/>
            <a:r>
              <a:rPr lang="en-US" sz="2000" dirty="0"/>
              <a:t>Enforce password requirements</a:t>
            </a:r>
          </a:p>
          <a:p>
            <a:pPr lvl="1"/>
            <a:r>
              <a:rPr lang="en-US" sz="2000" dirty="0"/>
              <a:t>Rotate credentials regularly</a:t>
            </a:r>
          </a:p>
          <a:p>
            <a:pPr lvl="1"/>
            <a:r>
              <a:rPr lang="en-US" sz="2000" dirty="0"/>
              <a:t>Audit credentials periodically</a:t>
            </a:r>
            <a:endParaRPr lang="en-US" dirty="0"/>
          </a:p>
        </p:txBody>
      </p:sp>
      <p:sp>
        <p:nvSpPr>
          <p:cNvPr id="4" name="Footer Placeholder 3">
            <a:extLst>
              <a:ext uri="{FF2B5EF4-FFF2-40B4-BE49-F238E27FC236}">
                <a16:creationId xmlns="" xmlns:a16="http://schemas.microsoft.com/office/drawing/2014/main" id="{48DEA750-86BE-4B36-A02B-2CC4400AB65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D5285857-FE9F-4660-A3F8-86F6ED9706D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636494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5B8B9FA-F133-4D05-A711-807A4FA6E592}"/>
              </a:ext>
            </a:extLst>
          </p:cNvPr>
          <p:cNvSpPr>
            <a:spLocks noGrp="1"/>
          </p:cNvSpPr>
          <p:nvPr>
            <p:ph type="title"/>
          </p:nvPr>
        </p:nvSpPr>
        <p:spPr/>
        <p:txBody>
          <a:bodyPr>
            <a:noAutofit/>
          </a:bodyPr>
          <a:lstStyle/>
          <a:p>
            <a:r>
              <a:rPr lang="en-US" dirty="0"/>
              <a:t>Introduction to the AWS Well-Architected Framework Design Principles Activity</a:t>
            </a:r>
          </a:p>
        </p:txBody>
      </p:sp>
      <p:grpSp>
        <p:nvGrpSpPr>
          <p:cNvPr id="9" name="Group 8">
            <a:extLst>
              <a:ext uri="{FF2B5EF4-FFF2-40B4-BE49-F238E27FC236}">
                <a16:creationId xmlns="" xmlns:a16="http://schemas.microsoft.com/office/drawing/2014/main" id="{9F21878B-4A13-4301-BC4D-B2470296CDA0}"/>
              </a:ext>
              <a:ext uri="{C183D7F6-B498-43B3-948B-1728B52AA6E4}">
                <adec:decorative xmlns="" xmlns:adec="http://schemas.microsoft.com/office/drawing/2017/decorative" val="1"/>
              </a:ext>
            </a:extLst>
          </p:cNvPr>
          <p:cNvGrpSpPr/>
          <p:nvPr/>
        </p:nvGrpSpPr>
        <p:grpSpPr>
          <a:xfrm>
            <a:off x="5350966" y="1178376"/>
            <a:ext cx="6574974" cy="4853400"/>
            <a:chOff x="2808513" y="1415865"/>
            <a:chExt cx="6574974" cy="4853400"/>
          </a:xfrm>
        </p:grpSpPr>
        <p:pic>
          <p:nvPicPr>
            <p:cNvPr id="10" name="Picture 9">
              <a:extLst>
                <a:ext uri="{FF2B5EF4-FFF2-40B4-BE49-F238E27FC236}">
                  <a16:creationId xmlns="" xmlns:a16="http://schemas.microsoft.com/office/drawing/2014/main" id="{CA843081-2C73-4BC9-B518-818A21B29D37}"/>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11" name="Rectangle 10">
              <a:extLst>
                <a:ext uri="{FF2B5EF4-FFF2-40B4-BE49-F238E27FC236}">
                  <a16:creationId xmlns="" xmlns:a16="http://schemas.microsoft.com/office/drawing/2014/main" id="{203ED7B2-19AA-4E8C-BCCA-39286E85FA77}"/>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 descr="100x100_benefit_gears">
              <a:extLst>
                <a:ext uri="{FF2B5EF4-FFF2-40B4-BE49-F238E27FC236}">
                  <a16:creationId xmlns="" xmlns:a16="http://schemas.microsoft.com/office/drawing/2014/main" id="{5F707515-47B9-4EFC-B380-DFCBA06677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00557"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x100_benefit_secure">
              <a:extLst>
                <a:ext uri="{FF2B5EF4-FFF2-40B4-BE49-F238E27FC236}">
                  <a16:creationId xmlns="" xmlns:a16="http://schemas.microsoft.com/office/drawing/2014/main" id="{2FDE6544-F6CB-4C3E-AA67-1403498EDEB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5368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100x100_benefit_reliable">
              <a:extLst>
                <a:ext uri="{FF2B5EF4-FFF2-40B4-BE49-F238E27FC236}">
                  <a16:creationId xmlns="" xmlns:a16="http://schemas.microsoft.com/office/drawing/2014/main" id="{66FCF6D6-DAF7-4B08-AE72-78FFF921A40E}"/>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36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100x100_benefit_lowcost-affordable">
              <a:extLst>
                <a:ext uri="{FF2B5EF4-FFF2-40B4-BE49-F238E27FC236}">
                  <a16:creationId xmlns="" xmlns:a16="http://schemas.microsoft.com/office/drawing/2014/main" id="{B4EF4277-B607-48B6-A81C-895A9A5FF1CE}"/>
                </a:ext>
              </a:extLst>
            </p:cNvPr>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0163"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FCDB750C-67FF-4148-A250-E3A01F9B8DDB}"/>
                </a:ext>
              </a:extLst>
            </p:cNvPr>
            <p:cNvSpPr txBox="1"/>
            <p:nvPr/>
          </p:nvSpPr>
          <p:spPr>
            <a:xfrm>
              <a:off x="2931969" y="4571563"/>
              <a:ext cx="1200649" cy="548640"/>
            </a:xfrm>
            <a:prstGeom prst="rect">
              <a:avLst/>
            </a:prstGeom>
            <a:noFill/>
          </p:spPr>
          <p:txBody>
            <a:bodyPr wrap="none" lIns="0" tIns="0" rIns="0" bIns="0" rtlCol="0" anchor="ctr" anchorCtr="1">
              <a:noAutofit/>
            </a:bodyPr>
            <a:lstStyle/>
            <a:p>
              <a:pPr algn="ctr">
                <a:lnSpc>
                  <a:spcPct val="90000"/>
                </a:lnSpc>
                <a:spcAft>
                  <a:spcPts val="1800"/>
                </a:spcAft>
              </a:pP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Operational</a:t>
              </a:r>
              <a:b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xcellence</a:t>
              </a:r>
              <a:endParaRPr lang="en-US" sz="1800" b="1"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 xmlns:a16="http://schemas.microsoft.com/office/drawing/2014/main" id="{85F5D986-6B2A-4DE3-A614-58B94E10613B}"/>
                </a:ext>
              </a:extLst>
            </p:cNvPr>
            <p:cNvSpPr txBox="1"/>
            <p:nvPr/>
          </p:nvSpPr>
          <p:spPr>
            <a:xfrm>
              <a:off x="4398369"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Security</a:t>
              </a:r>
              <a:endParaRPr lang="en-US" dirty="0">
                <a:solidFill>
                  <a:srgbClr val="000000"/>
                </a:solidFill>
                <a:latin typeface="Amazon Ember Light" panose="020B0403020204020204"/>
              </a:endParaRPr>
            </a:p>
          </p:txBody>
        </p:sp>
        <p:sp>
          <p:nvSpPr>
            <p:cNvPr id="18" name="TextBox 17">
              <a:extLst>
                <a:ext uri="{FF2B5EF4-FFF2-40B4-BE49-F238E27FC236}">
                  <a16:creationId xmlns="" xmlns:a16="http://schemas.microsoft.com/office/drawing/2014/main" id="{AC7DD0D9-92B7-4ABA-9CF6-CD8DB3135F11}"/>
                </a:ext>
              </a:extLst>
            </p:cNvPr>
            <p:cNvSpPr txBox="1"/>
            <p:nvPr/>
          </p:nvSpPr>
          <p:spPr>
            <a:xfrm>
              <a:off x="5561951"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Reliability</a:t>
              </a:r>
              <a:endParaRPr lang="en-US" dirty="0">
                <a:solidFill>
                  <a:srgbClr val="000000"/>
                </a:solidFill>
                <a:latin typeface="Amazon Ember Light" panose="020B0403020204020204"/>
              </a:endParaRPr>
            </a:p>
          </p:txBody>
        </p:sp>
        <p:sp>
          <p:nvSpPr>
            <p:cNvPr id="19" name="TextBox 18">
              <a:extLst>
                <a:ext uri="{FF2B5EF4-FFF2-40B4-BE49-F238E27FC236}">
                  <a16:creationId xmlns="" xmlns:a16="http://schemas.microsoft.com/office/drawing/2014/main" id="{1155DF09-E041-410F-A2BE-B1626BA0E2E3}"/>
                </a:ext>
              </a:extLst>
            </p:cNvPr>
            <p:cNvSpPr txBox="1"/>
            <p:nvPr/>
          </p:nvSpPr>
          <p:spPr>
            <a:xfrm>
              <a:off x="6732251" y="4571563"/>
              <a:ext cx="1303241"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Performance</a:t>
              </a:r>
              <a:br>
                <a:rPr lang="en-US" dirty="0">
                  <a:solidFill>
                    <a:srgbClr val="000000"/>
                  </a:solidFill>
                </a:rPr>
              </a:br>
              <a:r>
                <a:rPr lang="en-US" dirty="0">
                  <a:solidFill>
                    <a:srgbClr val="000000"/>
                  </a:solidFill>
                </a:rPr>
                <a:t> efficiency</a:t>
              </a:r>
              <a:endParaRPr lang="en-US" dirty="0">
                <a:solidFill>
                  <a:srgbClr val="000000"/>
                </a:solidFill>
                <a:latin typeface="Amazon Ember Light" panose="020B0403020204020204"/>
              </a:endParaRPr>
            </a:p>
          </p:txBody>
        </p:sp>
        <p:sp>
          <p:nvSpPr>
            <p:cNvPr id="20" name="TextBox 19">
              <a:extLst>
                <a:ext uri="{FF2B5EF4-FFF2-40B4-BE49-F238E27FC236}">
                  <a16:creationId xmlns="" xmlns:a16="http://schemas.microsoft.com/office/drawing/2014/main" id="{DCDA0959-7831-4C38-9497-FB37A9D2434E}"/>
                </a:ext>
              </a:extLst>
            </p:cNvPr>
            <p:cNvSpPr txBox="1"/>
            <p:nvPr/>
          </p:nvSpPr>
          <p:spPr>
            <a:xfrm>
              <a:off x="8062613"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Cost</a:t>
              </a:r>
              <a:br>
                <a:rPr lang="en-US" dirty="0">
                  <a:solidFill>
                    <a:srgbClr val="000000"/>
                  </a:solidFill>
                </a:rPr>
              </a:br>
              <a:r>
                <a:rPr lang="en-US" dirty="0">
                  <a:solidFill>
                    <a:srgbClr val="000000"/>
                  </a:solidFill>
                </a:rPr>
                <a:t>optimization</a:t>
              </a:r>
              <a:endParaRPr lang="en-US" dirty="0">
                <a:solidFill>
                  <a:srgbClr val="000000"/>
                </a:solidFill>
                <a:latin typeface="Amazon Ember Light" panose="020B0403020204020204"/>
              </a:endParaRPr>
            </a:p>
          </p:txBody>
        </p:sp>
        <p:pic>
          <p:nvPicPr>
            <p:cNvPr id="21" name="Picture 8" descr="100x100_benefit_performance">
              <a:extLst>
                <a:ext uri="{FF2B5EF4-FFF2-40B4-BE49-F238E27FC236}">
                  <a16:creationId xmlns="" xmlns:a16="http://schemas.microsoft.com/office/drawing/2014/main" id="{B205DE28-C121-4FA8-BFEC-9392FF027AF8}"/>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56839"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 xmlns:a16="http://schemas.microsoft.com/office/drawing/2014/main" id="{0B47FD73-59A8-409A-8AD1-36ACB4E8DFF6}"/>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t>9</a:t>
            </a:fld>
            <a:endParaRPr lang="en-US" dirty="0"/>
          </a:p>
        </p:txBody>
      </p:sp>
      <p:sp>
        <p:nvSpPr>
          <p:cNvPr id="6" name="Footer Placeholder 5">
            <a:extLst>
              <a:ext uri="{FF2B5EF4-FFF2-40B4-BE49-F238E27FC236}">
                <a16:creationId xmlns="" xmlns:a16="http://schemas.microsoft.com/office/drawing/2014/main" id="{60DE8778-9DD0-40E2-91AE-A4DFE2E9744D}"/>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578597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6758</TotalTime>
  <Words>10588</Words>
  <Application>Microsoft Office PowerPoint</Application>
  <PresentationFormat>Widescreen</PresentationFormat>
  <Paragraphs>894</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Amazon Ember</vt:lpstr>
      <vt:lpstr>Amazon Ember Light</vt:lpstr>
      <vt:lpstr>Arial</vt:lpstr>
      <vt:lpstr>Calibri</vt:lpstr>
      <vt:lpstr>Lucida Console</vt:lpstr>
      <vt:lpstr>Segoe UI</vt:lpstr>
      <vt:lpstr>Wingdings</vt:lpstr>
      <vt:lpstr>Office Theme</vt:lpstr>
      <vt:lpstr>Module 9: Cloud Architecture</vt:lpstr>
      <vt:lpstr>Module overview</vt:lpstr>
      <vt:lpstr>Module objectives</vt:lpstr>
      <vt:lpstr>Section 1: AWS Well-Architected Framework</vt:lpstr>
      <vt:lpstr>Architecture: designing and building</vt:lpstr>
      <vt:lpstr>What is the AWS Well-Architected Framework?</vt:lpstr>
      <vt:lpstr>Pillars of the AWS Well-Architected Framework</vt:lpstr>
      <vt:lpstr>Pillar organization</vt:lpstr>
      <vt:lpstr>Introduction to the AWS Well-Architected Framework Design Principles Activity</vt:lpstr>
      <vt:lpstr>AnyCompany background</vt:lpstr>
      <vt:lpstr>AnyCompany background (continued)</vt:lpstr>
      <vt:lpstr>AnyCompany architecture: Fly and Snap</vt:lpstr>
      <vt:lpstr>AnyCompany architecture: Show and Sell</vt:lpstr>
      <vt:lpstr>AnyCompany architecture: Make and Ship</vt:lpstr>
      <vt:lpstr>Activity overview</vt:lpstr>
      <vt:lpstr>Operational Excellence pillar</vt:lpstr>
      <vt:lpstr>Operational Excellence pillar</vt:lpstr>
      <vt:lpstr>Operational excellence design principles </vt:lpstr>
      <vt:lpstr>Operational excellence questions</vt:lpstr>
      <vt:lpstr>Activity breakout</vt:lpstr>
      <vt:lpstr>Security pillar</vt:lpstr>
      <vt:lpstr>Security pillar</vt:lpstr>
      <vt:lpstr>Security design principles</vt:lpstr>
      <vt:lpstr>Security questions</vt:lpstr>
      <vt:lpstr>Activity breakout</vt:lpstr>
      <vt:lpstr>Reliability pillar</vt:lpstr>
      <vt:lpstr>Reliability pillar</vt:lpstr>
      <vt:lpstr>Reliability design principles</vt:lpstr>
      <vt:lpstr>Reliability questions</vt:lpstr>
      <vt:lpstr>Activity breakout</vt:lpstr>
      <vt:lpstr>Performance Efficiency pillar</vt:lpstr>
      <vt:lpstr>Performance Efficiency pillar</vt:lpstr>
      <vt:lpstr>Performance efficiency design principles</vt:lpstr>
      <vt:lpstr>Performance efficiency questions</vt:lpstr>
      <vt:lpstr>Activity breakout</vt:lpstr>
      <vt:lpstr>Cost Optimization pillar</vt:lpstr>
      <vt:lpstr>Cost Optimization pillar</vt:lpstr>
      <vt:lpstr>Cost optimization design principles</vt:lpstr>
      <vt:lpstr>Cost optimization questions</vt:lpstr>
      <vt:lpstr>Activity breakout</vt:lpstr>
      <vt:lpstr>Sustainability Pillar</vt:lpstr>
      <vt:lpstr>Sustainability Best Practices</vt:lpstr>
      <vt:lpstr>The AWS Well-Architected Tool</vt:lpstr>
      <vt:lpstr>Section 1 key takeaways</vt:lpstr>
      <vt:lpstr>Section 2: Reliability and availability</vt:lpstr>
      <vt:lpstr>“Everything fails, all the time.”</vt:lpstr>
      <vt:lpstr>Reliability</vt:lpstr>
      <vt:lpstr>Understanding reliability metrics</vt:lpstr>
      <vt:lpstr>Availability</vt:lpstr>
      <vt:lpstr>High availability</vt:lpstr>
      <vt:lpstr>Availability tiers</vt:lpstr>
      <vt:lpstr>Factors that influence availability</vt:lpstr>
      <vt:lpstr>Section 2 key takeaways</vt:lpstr>
      <vt:lpstr>Section 3: AWS Trusted Advisor</vt:lpstr>
      <vt:lpstr>AWS Trusted Advisor</vt:lpstr>
      <vt:lpstr>Activity: Interpret AWS Trusted Advisor recommendations</vt:lpstr>
      <vt:lpstr>Activity: Recommendation #1</vt:lpstr>
      <vt:lpstr>Activity: Recommendation #2</vt:lpstr>
      <vt:lpstr>Activity: Recommendation #3</vt:lpstr>
      <vt:lpstr>Activity: Recommendation #4</vt:lpstr>
      <vt:lpstr>Activity: Recommendation #5</vt:lpstr>
      <vt:lpstr>Section 3 key takeaways</vt:lpstr>
      <vt:lpstr>Module wrap-up</vt:lpstr>
      <vt:lpstr>Module summary </vt:lpstr>
      <vt:lpstr>Complete the knowledge check</vt:lpstr>
      <vt:lpstr>Sample exam question</vt:lpstr>
      <vt:lpstr>Additional resources</vt:lpstr>
      <vt:lpstr>Thank You</vt:lpstr>
    </vt:vector>
  </TitlesOfParts>
  <Company>Amazon Corporate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pankajbgupta@outlook.com</cp:lastModifiedBy>
  <cp:revision>575</cp:revision>
  <cp:lastPrinted>2018-12-10T23:37:28Z</cp:lastPrinted>
  <dcterms:created xsi:type="dcterms:W3CDTF">2019-09-13T13:40:04Z</dcterms:created>
  <dcterms:modified xsi:type="dcterms:W3CDTF">2022-01-12T12:36:22Z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